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327" r:id="rId2"/>
    <p:sldId id="337" r:id="rId3"/>
    <p:sldId id="342" r:id="rId4"/>
    <p:sldId id="338" r:id="rId5"/>
    <p:sldId id="339" r:id="rId6"/>
    <p:sldId id="340" r:id="rId7"/>
    <p:sldId id="341" r:id="rId8"/>
    <p:sldId id="292" r:id="rId9"/>
    <p:sldId id="293" r:id="rId10"/>
    <p:sldId id="294" r:id="rId11"/>
    <p:sldId id="295" r:id="rId12"/>
    <p:sldId id="296" r:id="rId13"/>
    <p:sldId id="297" r:id="rId14"/>
    <p:sldId id="29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297" autoAdjust="0"/>
    <p:restoredTop sz="76087"/>
  </p:normalViewPr>
  <p:slideViewPr>
    <p:cSldViewPr>
      <p:cViewPr varScale="1">
        <p:scale>
          <a:sx n="60" d="100"/>
          <a:sy n="60" d="100"/>
        </p:scale>
        <p:origin x="12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98843B-C196-4A44-8B92-58E240D31012}" type="datetimeFigureOut">
              <a:rPr lang="en-US" smtClean="0"/>
              <a:t>3/31/19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9C180B-BB14-42F9-8F8A-98153BC347B7}" type="slidenum">
              <a:rPr lang="en-US" smtClean="0"/>
              <a:t>‹#›</a:t>
            </a:fld>
            <a:endParaRPr lang="en-US"/>
          </a:p>
        </p:txBody>
      </p:sp>
    </p:spTree>
    <p:extLst>
      <p:ext uri="{BB962C8B-B14F-4D97-AF65-F5344CB8AC3E}">
        <p14:creationId xmlns:p14="http://schemas.microsoft.com/office/powerpoint/2010/main" val="2636740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a:t>
            </a:r>
            <a:r>
              <a:rPr lang="en-US" dirty="0" err="1"/>
              <a:t>rvalue</a:t>
            </a:r>
            <a:r>
              <a:rPr lang="en-US" dirty="0"/>
              <a:t> lacks a name that can be used to access it from another part of the program.</a:t>
            </a:r>
          </a:p>
        </p:txBody>
      </p:sp>
      <p:sp>
        <p:nvSpPr>
          <p:cNvPr id="4" name="Slide Number Placeholder 3"/>
          <p:cNvSpPr>
            <a:spLocks noGrp="1"/>
          </p:cNvSpPr>
          <p:nvPr>
            <p:ph type="sldNum" sz="quarter" idx="5"/>
          </p:nvPr>
        </p:nvSpPr>
        <p:spPr/>
        <p:txBody>
          <a:bodyPr/>
          <a:lstStyle/>
          <a:p>
            <a:fld id="{4E9C180B-BB14-42F9-8F8A-98153BC347B7}" type="slidenum">
              <a:rPr lang="en-US" smtClean="0"/>
              <a:t>1</a:t>
            </a:fld>
            <a:endParaRPr lang="en-US"/>
          </a:p>
        </p:txBody>
      </p:sp>
    </p:spTree>
    <p:extLst>
      <p:ext uri="{BB962C8B-B14F-4D97-AF65-F5344CB8AC3E}">
        <p14:creationId xmlns:p14="http://schemas.microsoft.com/office/powerpoint/2010/main" val="29959073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7">
            <a:extLst>
              <a:ext uri="{FF2B5EF4-FFF2-40B4-BE49-F238E27FC236}">
                <a16:creationId xmlns:a16="http://schemas.microsoft.com/office/drawing/2014/main" id="{CD145F32-15FE-9D4F-95C2-2F3BB187A8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B08CD11B-CE3D-F146-AB2C-F3F225ED01E8}" type="slidenum">
              <a:rPr kumimoji="0" lang="en-US" altLang="en-US"/>
              <a:pPr>
                <a:spcBef>
                  <a:spcPct val="0"/>
                </a:spcBef>
              </a:pPr>
              <a:t>11</a:t>
            </a:fld>
            <a:endParaRPr kumimoji="0" lang="en-US" altLang="en-US"/>
          </a:p>
        </p:txBody>
      </p:sp>
      <p:sp>
        <p:nvSpPr>
          <p:cNvPr id="112643" name="Rectangle 2">
            <a:extLst>
              <a:ext uri="{FF2B5EF4-FFF2-40B4-BE49-F238E27FC236}">
                <a16:creationId xmlns:a16="http://schemas.microsoft.com/office/drawing/2014/main" id="{63FC9152-389B-A94C-8490-402142771F40}"/>
              </a:ext>
            </a:extLst>
          </p:cNvPr>
          <p:cNvSpPr>
            <a:spLocks noGrp="1" noRot="1" noChangeAspect="1" noChangeArrowheads="1" noTextEdit="1"/>
          </p:cNvSpPr>
          <p:nvPr>
            <p:ph type="sldImg"/>
          </p:nvPr>
        </p:nvSpPr>
        <p:spPr>
          <a:solidFill>
            <a:srgbClr val="FFFFFF"/>
          </a:solidFill>
          <a:ln/>
        </p:spPr>
      </p:sp>
      <p:sp>
        <p:nvSpPr>
          <p:cNvPr id="112644" name="Rectangle 3">
            <a:extLst>
              <a:ext uri="{FF2B5EF4-FFF2-40B4-BE49-F238E27FC236}">
                <a16:creationId xmlns:a16="http://schemas.microsoft.com/office/drawing/2014/main" id="{81A90B1B-6B6F-BC44-8912-EE4A8E31E9C5}"/>
              </a:ext>
            </a:extLst>
          </p:cNvPr>
          <p:cNvSpPr>
            <a:spLocks noGrp="1" noChangeArrowheads="1"/>
          </p:cNvSpPr>
          <p:nvPr>
            <p:ph type="body" idx="1"/>
          </p:nvPr>
        </p:nvSpPr>
        <p:spPr>
          <a:solidFill>
            <a:srgbClr val="FFFFFF"/>
          </a:solidFill>
          <a:ln>
            <a:solidFill>
              <a:srgbClr val="000000"/>
            </a:solidFill>
          </a:ln>
        </p:spPr>
        <p:txBody>
          <a:bodyPr/>
          <a:lstStyle/>
          <a:p>
            <a:pPr eaLnBrk="1" hangingPunct="1"/>
            <a:endParaRPr lang="en-US" altLang="en-US" dirty="0">
              <a:latin typeface="Times New Roman" panose="02020603050405020304" pitchFamily="18" charset="0"/>
            </a:endParaRPr>
          </a:p>
        </p:txBody>
      </p:sp>
    </p:spTree>
    <p:extLst>
      <p:ext uri="{BB962C8B-B14F-4D97-AF65-F5344CB8AC3E}">
        <p14:creationId xmlns:p14="http://schemas.microsoft.com/office/powerpoint/2010/main" val="10042711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7">
            <a:extLst>
              <a:ext uri="{FF2B5EF4-FFF2-40B4-BE49-F238E27FC236}">
                <a16:creationId xmlns:a16="http://schemas.microsoft.com/office/drawing/2014/main" id="{669DE5CE-C86E-944E-9334-7DBDB6F63E5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DD4963C-C7DA-1348-9E6B-9B7A70BCBC35}" type="slidenum">
              <a:rPr kumimoji="0" lang="en-US" altLang="en-US"/>
              <a:pPr>
                <a:spcBef>
                  <a:spcPct val="0"/>
                </a:spcBef>
              </a:pPr>
              <a:t>12</a:t>
            </a:fld>
            <a:endParaRPr kumimoji="0" lang="en-US" altLang="en-US"/>
          </a:p>
        </p:txBody>
      </p:sp>
      <p:sp>
        <p:nvSpPr>
          <p:cNvPr id="114691" name="Rectangle 2">
            <a:extLst>
              <a:ext uri="{FF2B5EF4-FFF2-40B4-BE49-F238E27FC236}">
                <a16:creationId xmlns:a16="http://schemas.microsoft.com/office/drawing/2014/main" id="{A5AD1435-E09A-004D-BD3A-9A6FE4B9BE28}"/>
              </a:ext>
            </a:extLst>
          </p:cNvPr>
          <p:cNvSpPr>
            <a:spLocks noGrp="1" noRot="1" noChangeAspect="1" noChangeArrowheads="1" noTextEdit="1"/>
          </p:cNvSpPr>
          <p:nvPr>
            <p:ph type="sldImg"/>
          </p:nvPr>
        </p:nvSpPr>
        <p:spPr>
          <a:solidFill>
            <a:srgbClr val="FFFFFF"/>
          </a:solidFill>
          <a:ln/>
        </p:spPr>
      </p:sp>
      <p:sp>
        <p:nvSpPr>
          <p:cNvPr id="114692" name="Rectangle 3">
            <a:extLst>
              <a:ext uri="{FF2B5EF4-FFF2-40B4-BE49-F238E27FC236}">
                <a16:creationId xmlns:a16="http://schemas.microsoft.com/office/drawing/2014/main" id="{3BD70D6A-EF40-D749-BBE0-26A71BBB9070}"/>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5314926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7">
            <a:extLst>
              <a:ext uri="{FF2B5EF4-FFF2-40B4-BE49-F238E27FC236}">
                <a16:creationId xmlns:a16="http://schemas.microsoft.com/office/drawing/2014/main" id="{CC34E923-8D08-9E41-B7A5-4D49414DFC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CA9AF5C-D10B-2C4B-9B06-F0D0D0053058}" type="slidenum">
              <a:rPr kumimoji="0" lang="en-US" altLang="en-US"/>
              <a:pPr>
                <a:spcBef>
                  <a:spcPct val="0"/>
                </a:spcBef>
              </a:pPr>
              <a:t>13</a:t>
            </a:fld>
            <a:endParaRPr kumimoji="0" lang="en-US" altLang="en-US"/>
          </a:p>
        </p:txBody>
      </p:sp>
      <p:sp>
        <p:nvSpPr>
          <p:cNvPr id="116739" name="Rectangle 2">
            <a:extLst>
              <a:ext uri="{FF2B5EF4-FFF2-40B4-BE49-F238E27FC236}">
                <a16:creationId xmlns:a16="http://schemas.microsoft.com/office/drawing/2014/main" id="{45DF1CDA-8630-D74C-9100-8C7DEF0EF375}"/>
              </a:ext>
            </a:extLst>
          </p:cNvPr>
          <p:cNvSpPr>
            <a:spLocks noGrp="1" noRot="1" noChangeAspect="1" noChangeArrowheads="1" noTextEdit="1"/>
          </p:cNvSpPr>
          <p:nvPr>
            <p:ph type="sldImg"/>
          </p:nvPr>
        </p:nvSpPr>
        <p:spPr>
          <a:solidFill>
            <a:srgbClr val="FFFFFF"/>
          </a:solidFill>
          <a:ln/>
        </p:spPr>
      </p:sp>
      <p:sp>
        <p:nvSpPr>
          <p:cNvPr id="116740" name="Rectangle 3">
            <a:extLst>
              <a:ext uri="{FF2B5EF4-FFF2-40B4-BE49-F238E27FC236}">
                <a16:creationId xmlns:a16="http://schemas.microsoft.com/office/drawing/2014/main" id="{9F38DC0B-9E19-1742-A7D9-3628AB41C68D}"/>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 See Convert.h, Convert.cpp, and pr11-20.cpp</a:t>
            </a:r>
          </a:p>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29484195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7">
            <a:extLst>
              <a:ext uri="{FF2B5EF4-FFF2-40B4-BE49-F238E27FC236}">
                <a16:creationId xmlns:a16="http://schemas.microsoft.com/office/drawing/2014/main" id="{85EAEF0B-A5D1-4448-A44E-759583D9EC7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7E88BD4D-F768-4F43-93C0-D6C6261611FE}" type="slidenum">
              <a:rPr kumimoji="0" lang="en-US" altLang="en-US"/>
              <a:pPr>
                <a:spcBef>
                  <a:spcPct val="0"/>
                </a:spcBef>
              </a:pPr>
              <a:t>14</a:t>
            </a:fld>
            <a:endParaRPr kumimoji="0" lang="en-US" altLang="en-US"/>
          </a:p>
        </p:txBody>
      </p:sp>
      <p:sp>
        <p:nvSpPr>
          <p:cNvPr id="118787" name="Rectangle 2">
            <a:extLst>
              <a:ext uri="{FF2B5EF4-FFF2-40B4-BE49-F238E27FC236}">
                <a16:creationId xmlns:a16="http://schemas.microsoft.com/office/drawing/2014/main" id="{0DB43A4C-659B-FE4D-811B-D08C84BEB907}"/>
              </a:ext>
            </a:extLst>
          </p:cNvPr>
          <p:cNvSpPr>
            <a:spLocks noGrp="1" noRot="1" noChangeAspect="1" noChangeArrowheads="1" noTextEdit="1"/>
          </p:cNvSpPr>
          <p:nvPr>
            <p:ph type="sldImg"/>
          </p:nvPr>
        </p:nvSpPr>
        <p:spPr>
          <a:solidFill>
            <a:srgbClr val="FFFFFF"/>
          </a:solidFill>
          <a:ln/>
        </p:spPr>
      </p:sp>
      <p:sp>
        <p:nvSpPr>
          <p:cNvPr id="118788" name="Rectangle 3">
            <a:extLst>
              <a:ext uri="{FF2B5EF4-FFF2-40B4-BE49-F238E27FC236}">
                <a16:creationId xmlns:a16="http://schemas.microsoft.com/office/drawing/2014/main" id="{20BE03FE-BDD5-2E43-A674-83A41BF63309}"/>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188070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Transforms what was an </a:t>
            </a:r>
            <a:r>
              <a:rPr lang="en-US" dirty="0" err="1"/>
              <a:t>rvalue</a:t>
            </a:r>
            <a:r>
              <a:rPr lang="en-US" dirty="0"/>
              <a:t> to an </a:t>
            </a:r>
            <a:r>
              <a:rPr lang="en-US" dirty="0" err="1"/>
              <a:t>lvalue</a:t>
            </a:r>
            <a:endParaRPr lang="en-US" dirty="0"/>
          </a:p>
        </p:txBody>
      </p:sp>
      <p:sp>
        <p:nvSpPr>
          <p:cNvPr id="4" name="Slide Number Placeholder 3"/>
          <p:cNvSpPr>
            <a:spLocks noGrp="1"/>
          </p:cNvSpPr>
          <p:nvPr>
            <p:ph type="sldNum" sz="quarter" idx="5"/>
          </p:nvPr>
        </p:nvSpPr>
        <p:spPr/>
        <p:txBody>
          <a:bodyPr/>
          <a:lstStyle/>
          <a:p>
            <a:fld id="{4E9C180B-BB14-42F9-8F8A-98153BC347B7}" type="slidenum">
              <a:rPr lang="en-US" smtClean="0"/>
              <a:t>2</a:t>
            </a:fld>
            <a:endParaRPr lang="en-US"/>
          </a:p>
        </p:txBody>
      </p:sp>
    </p:spTree>
    <p:extLst>
      <p:ext uri="{BB962C8B-B14F-4D97-AF65-F5344CB8AC3E}">
        <p14:creationId xmlns:p14="http://schemas.microsoft.com/office/powerpoint/2010/main" val="15190848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a:t>
            </a:r>
            <a:r>
              <a:rPr lang="en-US" baseline="30000" dirty="0"/>
              <a:t>st</a:t>
            </a:r>
            <a:r>
              <a:rPr lang="en-US" dirty="0"/>
              <a:t> two lines – will not compile because an </a:t>
            </a:r>
            <a:r>
              <a:rPr lang="en-US" dirty="0" err="1"/>
              <a:t>rvalue</a:t>
            </a:r>
            <a:r>
              <a:rPr lang="en-US" dirty="0"/>
              <a:t> reference cannot be bound to an </a:t>
            </a:r>
            <a:r>
              <a:rPr lang="en-US" dirty="0" err="1"/>
              <a:t>lvalue</a:t>
            </a:r>
            <a:r>
              <a:rPr lang="en-US" dirty="0"/>
              <a:t>.</a:t>
            </a:r>
          </a:p>
          <a:p>
            <a:endParaRPr lang="en-US" dirty="0"/>
          </a:p>
          <a:p>
            <a:r>
              <a:rPr lang="en-US" dirty="0"/>
              <a:t>3</a:t>
            </a:r>
            <a:r>
              <a:rPr lang="en-US" baseline="30000" dirty="0"/>
              <a:t>rd</a:t>
            </a:r>
            <a:r>
              <a:rPr lang="en-US" dirty="0"/>
              <a:t> line – valid – the memory location containing square(5) has a name, rRef1, so rRef1 itself becomes an </a:t>
            </a:r>
            <a:r>
              <a:rPr lang="en-US" dirty="0" err="1"/>
              <a:t>lvalue</a:t>
            </a:r>
            <a:r>
              <a:rPr lang="en-US" dirty="0"/>
              <a:t> and can be accessed multiple times throughout the program.</a:t>
            </a:r>
          </a:p>
          <a:p>
            <a:endParaRPr lang="en-US" dirty="0"/>
          </a:p>
          <a:p>
            <a:r>
              <a:rPr lang="en-US" dirty="0"/>
              <a:t>Last 2 lines – will not compile because rRef1 is no longer an </a:t>
            </a:r>
            <a:r>
              <a:rPr lang="en-US" dirty="0" err="1"/>
              <a:t>rvalue</a:t>
            </a:r>
            <a:r>
              <a:rPr lang="en-US" dirty="0"/>
              <a:t>.  A temporary object can have at most one </a:t>
            </a:r>
            <a:r>
              <a:rPr lang="en-US" dirty="0" err="1"/>
              <a:t>lvalue</a:t>
            </a:r>
            <a:r>
              <a:rPr lang="en-US" dirty="0"/>
              <a:t> reference pointing to it.  If a function has an </a:t>
            </a:r>
            <a:r>
              <a:rPr lang="en-US" dirty="0" err="1"/>
              <a:t>lvalue</a:t>
            </a:r>
            <a:r>
              <a:rPr lang="en-US" dirty="0"/>
              <a:t> reference to a temporary object, you can be sure no other part of the program has access to the same object.  This is important in understanding how move operations work…</a:t>
            </a:r>
          </a:p>
        </p:txBody>
      </p:sp>
      <p:sp>
        <p:nvSpPr>
          <p:cNvPr id="4" name="Slide Number Placeholder 3"/>
          <p:cNvSpPr>
            <a:spLocks noGrp="1"/>
          </p:cNvSpPr>
          <p:nvPr>
            <p:ph type="sldNum" sz="quarter" idx="5"/>
          </p:nvPr>
        </p:nvSpPr>
        <p:spPr/>
        <p:txBody>
          <a:bodyPr/>
          <a:lstStyle/>
          <a:p>
            <a:fld id="{4E9C180B-BB14-42F9-8F8A-98153BC347B7}" type="slidenum">
              <a:rPr lang="en-US" smtClean="0"/>
              <a:t>3</a:t>
            </a:fld>
            <a:endParaRPr lang="en-US"/>
          </a:p>
        </p:txBody>
      </p:sp>
    </p:spTree>
    <p:extLst>
      <p:ext uri="{BB962C8B-B14F-4D97-AF65-F5344CB8AC3E}">
        <p14:creationId xmlns:p14="http://schemas.microsoft.com/office/powerpoint/2010/main" val="40118448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Times New Roman" panose="02020603050405020304" pitchFamily="18" charset="0"/>
              </a:rPr>
              <a:t>Look first at copy version in pr11-14.cpp, overload2.h, and overload2.cpp – without the move assignment/constructor.</a:t>
            </a:r>
          </a:p>
          <a:p>
            <a:endParaRPr lang="en-US" altLang="en-US" dirty="0">
              <a:latin typeface="Times New Roman" panose="02020603050405020304" pitchFamily="18" charset="0"/>
            </a:endParaRPr>
          </a:p>
          <a:p>
            <a:r>
              <a:rPr lang="en-US" altLang="en-US" dirty="0">
                <a:latin typeface="Times New Roman" panose="02020603050405020304" pitchFamily="18" charset="0"/>
              </a:rPr>
              <a:t>Then see pr11-15.cpp, overload3.h, and overload3.cpp.  </a:t>
            </a:r>
          </a:p>
          <a:p>
            <a:endParaRPr lang="en-US" dirty="0"/>
          </a:p>
        </p:txBody>
      </p:sp>
      <p:sp>
        <p:nvSpPr>
          <p:cNvPr id="4" name="Slide Number Placeholder 3"/>
          <p:cNvSpPr>
            <a:spLocks noGrp="1"/>
          </p:cNvSpPr>
          <p:nvPr>
            <p:ph type="sldNum" sz="quarter" idx="5"/>
          </p:nvPr>
        </p:nvSpPr>
        <p:spPr/>
        <p:txBody>
          <a:bodyPr/>
          <a:lstStyle/>
          <a:p>
            <a:fld id="{4E9C180B-BB14-42F9-8F8A-98153BC347B7}" type="slidenum">
              <a:rPr lang="en-US" smtClean="0"/>
              <a:t>4</a:t>
            </a:fld>
            <a:endParaRPr lang="en-US"/>
          </a:p>
        </p:txBody>
      </p:sp>
    </p:spTree>
    <p:extLst>
      <p:ext uri="{BB962C8B-B14F-4D97-AF65-F5344CB8AC3E}">
        <p14:creationId xmlns:p14="http://schemas.microsoft.com/office/powerpoint/2010/main" val="298241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a:extLst>
              <a:ext uri="{FF2B5EF4-FFF2-40B4-BE49-F238E27FC236}">
                <a16:creationId xmlns:a16="http://schemas.microsoft.com/office/drawing/2014/main" id="{34BDA321-C76B-2A4E-A8E1-D91367912EE0}"/>
              </a:ext>
            </a:extLst>
          </p:cNvPr>
          <p:cNvSpPr>
            <a:spLocks noGrp="1" noRot="1" noChangeAspect="1" noTextEdit="1"/>
          </p:cNvSpPr>
          <p:nvPr>
            <p:ph type="sldImg"/>
          </p:nvPr>
        </p:nvSpPr>
        <p:spPr>
          <a:ln/>
        </p:spPr>
      </p:sp>
      <p:sp>
        <p:nvSpPr>
          <p:cNvPr id="86019" name="Notes Placeholder 2">
            <a:extLst>
              <a:ext uri="{FF2B5EF4-FFF2-40B4-BE49-F238E27FC236}">
                <a16:creationId xmlns:a16="http://schemas.microsoft.com/office/drawing/2014/main" id="{207A70D4-CC7E-C148-98C1-B63E6D48688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Times New Roman" panose="02020603050405020304" pitchFamily="18" charset="0"/>
            </a:endParaRPr>
          </a:p>
        </p:txBody>
      </p:sp>
      <p:sp>
        <p:nvSpPr>
          <p:cNvPr id="86020" name="Slide Number Placeholder 3">
            <a:extLst>
              <a:ext uri="{FF2B5EF4-FFF2-40B4-BE49-F238E27FC236}">
                <a16:creationId xmlns:a16="http://schemas.microsoft.com/office/drawing/2014/main" id="{25DE6A11-73AC-2C42-A8B3-A5F6C17992F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6A951C29-6700-A94B-B762-ACDDC8497149}" type="slidenum">
              <a:rPr kumimoji="0" lang="en-US" altLang="en-US"/>
              <a:pPr>
                <a:spcBef>
                  <a:spcPct val="0"/>
                </a:spcBef>
              </a:pPr>
              <a:t>5</a:t>
            </a:fld>
            <a:endParaRPr kumimoji="0" lang="en-US" altLang="en-US"/>
          </a:p>
        </p:txBody>
      </p:sp>
    </p:spTree>
    <p:extLst>
      <p:ext uri="{BB962C8B-B14F-4D97-AF65-F5344CB8AC3E}">
        <p14:creationId xmlns:p14="http://schemas.microsoft.com/office/powerpoint/2010/main" val="3717866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is the rule of 5</a:t>
            </a:r>
          </a:p>
        </p:txBody>
      </p:sp>
      <p:sp>
        <p:nvSpPr>
          <p:cNvPr id="4" name="Slide Number Placeholder 3"/>
          <p:cNvSpPr>
            <a:spLocks noGrp="1"/>
          </p:cNvSpPr>
          <p:nvPr>
            <p:ph type="sldNum" sz="quarter" idx="5"/>
          </p:nvPr>
        </p:nvSpPr>
        <p:spPr/>
        <p:txBody>
          <a:bodyPr/>
          <a:lstStyle/>
          <a:p>
            <a:fld id="{4E9C180B-BB14-42F9-8F8A-98153BC347B7}" type="slidenum">
              <a:rPr lang="en-US" smtClean="0"/>
              <a:t>7</a:t>
            </a:fld>
            <a:endParaRPr lang="en-US"/>
          </a:p>
        </p:txBody>
      </p:sp>
    </p:spTree>
    <p:extLst>
      <p:ext uri="{BB962C8B-B14F-4D97-AF65-F5344CB8AC3E}">
        <p14:creationId xmlns:p14="http://schemas.microsoft.com/office/powerpoint/2010/main" val="29103351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a:extLst>
              <a:ext uri="{FF2B5EF4-FFF2-40B4-BE49-F238E27FC236}">
                <a16:creationId xmlns:a16="http://schemas.microsoft.com/office/drawing/2014/main" id="{59625CE1-0997-FF44-87A5-E1F381EBCB2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CB05D1A1-7A07-0842-95FF-993AC0B5340C}" type="slidenum">
              <a:rPr kumimoji="0" lang="en-US" altLang="en-US"/>
              <a:pPr>
                <a:spcBef>
                  <a:spcPct val="0"/>
                </a:spcBef>
              </a:pPr>
              <a:t>8</a:t>
            </a:fld>
            <a:endParaRPr kumimoji="0" lang="en-US" altLang="en-US"/>
          </a:p>
        </p:txBody>
      </p:sp>
      <p:sp>
        <p:nvSpPr>
          <p:cNvPr id="106499" name="Rectangle 2">
            <a:extLst>
              <a:ext uri="{FF2B5EF4-FFF2-40B4-BE49-F238E27FC236}">
                <a16:creationId xmlns:a16="http://schemas.microsoft.com/office/drawing/2014/main" id="{15BB4C9E-2185-D740-9B7D-94E4F64887C0}"/>
              </a:ext>
            </a:extLst>
          </p:cNvPr>
          <p:cNvSpPr>
            <a:spLocks noGrp="1" noRot="1" noChangeAspect="1" noChangeArrowheads="1" noTextEdit="1"/>
          </p:cNvSpPr>
          <p:nvPr>
            <p:ph type="sldImg"/>
          </p:nvPr>
        </p:nvSpPr>
        <p:spPr>
          <a:ln/>
        </p:spPr>
      </p:sp>
      <p:sp>
        <p:nvSpPr>
          <p:cNvPr id="106500" name="Rectangle 3">
            <a:extLst>
              <a:ext uri="{FF2B5EF4-FFF2-40B4-BE49-F238E27FC236}">
                <a16:creationId xmlns:a16="http://schemas.microsoft.com/office/drawing/2014/main" id="{95B7364A-5E1D-C04B-9DE5-914D4C1A866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17926215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a:extLst>
              <a:ext uri="{FF2B5EF4-FFF2-40B4-BE49-F238E27FC236}">
                <a16:creationId xmlns:a16="http://schemas.microsoft.com/office/drawing/2014/main" id="{9AF281B6-73A8-8745-A817-6A5B1C5694A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A1810695-C613-6941-AE0B-2839FB8D1144}" type="slidenum">
              <a:rPr kumimoji="0" lang="en-US" altLang="en-US"/>
              <a:pPr>
                <a:spcBef>
                  <a:spcPct val="0"/>
                </a:spcBef>
              </a:pPr>
              <a:t>9</a:t>
            </a:fld>
            <a:endParaRPr kumimoji="0" lang="en-US" altLang="en-US"/>
          </a:p>
        </p:txBody>
      </p:sp>
      <p:sp>
        <p:nvSpPr>
          <p:cNvPr id="108547" name="Rectangle 2">
            <a:extLst>
              <a:ext uri="{FF2B5EF4-FFF2-40B4-BE49-F238E27FC236}">
                <a16:creationId xmlns:a16="http://schemas.microsoft.com/office/drawing/2014/main" id="{F344B8C9-6D79-8745-9258-00790809F612}"/>
              </a:ext>
            </a:extLst>
          </p:cNvPr>
          <p:cNvSpPr>
            <a:spLocks noGrp="1" noRot="1" noChangeAspect="1" noChangeArrowheads="1" noTextEdit="1"/>
          </p:cNvSpPr>
          <p:nvPr>
            <p:ph type="sldImg"/>
          </p:nvPr>
        </p:nvSpPr>
        <p:spPr>
          <a:solidFill>
            <a:srgbClr val="FFFFFF"/>
          </a:solidFill>
          <a:ln/>
        </p:spPr>
      </p:sp>
      <p:sp>
        <p:nvSpPr>
          <p:cNvPr id="108548" name="Rectangle 3">
            <a:extLst>
              <a:ext uri="{FF2B5EF4-FFF2-40B4-BE49-F238E27FC236}">
                <a16:creationId xmlns:a16="http://schemas.microsoft.com/office/drawing/2014/main" id="{ECD3ABE4-C789-3A4B-A459-C32944502DD1}"/>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 </a:t>
            </a:r>
          </a:p>
        </p:txBody>
      </p:sp>
    </p:spTree>
    <p:extLst>
      <p:ext uri="{BB962C8B-B14F-4D97-AF65-F5344CB8AC3E}">
        <p14:creationId xmlns:p14="http://schemas.microsoft.com/office/powerpoint/2010/main" val="37259506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a:extLst>
              <a:ext uri="{FF2B5EF4-FFF2-40B4-BE49-F238E27FC236}">
                <a16:creationId xmlns:a16="http://schemas.microsoft.com/office/drawing/2014/main" id="{D0F86E30-AA6C-AE4D-845B-70649CB285D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Times New Roman" panose="02020603050405020304" pitchFamily="18" charset="0"/>
              </a:defRPr>
            </a:lvl1pPr>
            <a:lvl2pPr marL="742950" indent="-285750">
              <a:spcBef>
                <a:spcPct val="30000"/>
              </a:spcBef>
              <a:defRPr kumimoji="1" sz="1200">
                <a:solidFill>
                  <a:schemeClr val="tx1"/>
                </a:solidFill>
                <a:latin typeface="Times New Roman" panose="02020603050405020304" pitchFamily="18" charset="0"/>
              </a:defRPr>
            </a:lvl2pPr>
            <a:lvl3pPr marL="1143000" indent="-228600">
              <a:spcBef>
                <a:spcPct val="30000"/>
              </a:spcBef>
              <a:defRPr kumimoji="1" sz="1200">
                <a:solidFill>
                  <a:schemeClr val="tx1"/>
                </a:solidFill>
                <a:latin typeface="Times New Roman" panose="02020603050405020304" pitchFamily="18" charset="0"/>
              </a:defRPr>
            </a:lvl3pPr>
            <a:lvl4pPr marL="1600200" indent="-228600">
              <a:spcBef>
                <a:spcPct val="30000"/>
              </a:spcBef>
              <a:defRPr kumimoji="1" sz="1200">
                <a:solidFill>
                  <a:schemeClr val="tx1"/>
                </a:solidFill>
                <a:latin typeface="Times New Roman" panose="02020603050405020304" pitchFamily="18" charset="0"/>
              </a:defRPr>
            </a:lvl4pPr>
            <a:lvl5pPr marL="2057400" indent="-228600">
              <a:spcBef>
                <a:spcPct val="30000"/>
              </a:spcBef>
              <a:defRPr kumimoji="1" sz="1200">
                <a:solidFill>
                  <a:schemeClr val="tx1"/>
                </a:solidFill>
                <a:latin typeface="Times New Roman" panose="02020603050405020304" pitchFamily="18" charset="0"/>
              </a:defRPr>
            </a:lvl5pPr>
            <a:lvl6pPr marL="2514600" indent="-228600" eaLnBrk="0" fontAlgn="base" hangingPunct="0">
              <a:spcBef>
                <a:spcPct val="30000"/>
              </a:spcBef>
              <a:spcAft>
                <a:spcPct val="0"/>
              </a:spcAft>
              <a:defRPr kumimoji="1" sz="1200">
                <a:solidFill>
                  <a:schemeClr val="tx1"/>
                </a:solidFill>
                <a:latin typeface="Times New Roman" panose="02020603050405020304" pitchFamily="18" charset="0"/>
              </a:defRPr>
            </a:lvl6pPr>
            <a:lvl7pPr marL="2971800" indent="-228600" eaLnBrk="0" fontAlgn="base" hangingPunct="0">
              <a:spcBef>
                <a:spcPct val="30000"/>
              </a:spcBef>
              <a:spcAft>
                <a:spcPct val="0"/>
              </a:spcAft>
              <a:defRPr kumimoji="1" sz="1200">
                <a:solidFill>
                  <a:schemeClr val="tx1"/>
                </a:solidFill>
                <a:latin typeface="Times New Roman" panose="02020603050405020304" pitchFamily="18" charset="0"/>
              </a:defRPr>
            </a:lvl7pPr>
            <a:lvl8pPr marL="3429000" indent="-228600" eaLnBrk="0" fontAlgn="base" hangingPunct="0">
              <a:spcBef>
                <a:spcPct val="30000"/>
              </a:spcBef>
              <a:spcAft>
                <a:spcPct val="0"/>
              </a:spcAft>
              <a:defRPr kumimoji="1" sz="1200">
                <a:solidFill>
                  <a:schemeClr val="tx1"/>
                </a:solidFill>
                <a:latin typeface="Times New Roman" panose="02020603050405020304" pitchFamily="18" charset="0"/>
              </a:defRPr>
            </a:lvl8pPr>
            <a:lvl9pPr marL="3886200" indent="-228600" eaLnBrk="0" fontAlgn="base" hangingPunct="0">
              <a:spcBef>
                <a:spcPct val="30000"/>
              </a:spcBef>
              <a:spcAft>
                <a:spcPct val="0"/>
              </a:spcAft>
              <a:defRPr kumimoji="1" sz="1200">
                <a:solidFill>
                  <a:schemeClr val="tx1"/>
                </a:solidFill>
                <a:latin typeface="Times New Roman" panose="02020603050405020304" pitchFamily="18" charset="0"/>
              </a:defRPr>
            </a:lvl9pPr>
          </a:lstStyle>
          <a:p>
            <a:pPr>
              <a:spcBef>
                <a:spcPct val="0"/>
              </a:spcBef>
            </a:pPr>
            <a:fld id="{EC1E64A7-0819-3B45-957B-79CC770B8AB6}" type="slidenum">
              <a:rPr kumimoji="0" lang="en-US" altLang="en-US"/>
              <a:pPr>
                <a:spcBef>
                  <a:spcPct val="0"/>
                </a:spcBef>
              </a:pPr>
              <a:t>10</a:t>
            </a:fld>
            <a:endParaRPr kumimoji="0" lang="en-US" altLang="en-US"/>
          </a:p>
        </p:txBody>
      </p:sp>
      <p:sp>
        <p:nvSpPr>
          <p:cNvPr id="110595" name="Rectangle 2">
            <a:extLst>
              <a:ext uri="{FF2B5EF4-FFF2-40B4-BE49-F238E27FC236}">
                <a16:creationId xmlns:a16="http://schemas.microsoft.com/office/drawing/2014/main" id="{7FA82E2A-994F-7648-AC93-BA7E00E261A9}"/>
              </a:ext>
            </a:extLst>
          </p:cNvPr>
          <p:cNvSpPr>
            <a:spLocks noGrp="1" noRot="1" noChangeAspect="1" noChangeArrowheads="1" noTextEdit="1"/>
          </p:cNvSpPr>
          <p:nvPr>
            <p:ph type="sldImg"/>
          </p:nvPr>
        </p:nvSpPr>
        <p:spPr>
          <a:solidFill>
            <a:srgbClr val="FFFFFF"/>
          </a:solidFill>
          <a:ln/>
        </p:spPr>
      </p:sp>
      <p:sp>
        <p:nvSpPr>
          <p:cNvPr id="110596" name="Rectangle 3">
            <a:extLst>
              <a:ext uri="{FF2B5EF4-FFF2-40B4-BE49-F238E27FC236}">
                <a16:creationId xmlns:a16="http://schemas.microsoft.com/office/drawing/2014/main" id="{827534C3-96D7-CF43-A61B-22DF2A776805}"/>
              </a:ext>
            </a:extLst>
          </p:cNvPr>
          <p:cNvSpPr>
            <a:spLocks noGrp="1" noChangeArrowheads="1"/>
          </p:cNvSpPr>
          <p:nvPr>
            <p:ph type="body" idx="1"/>
          </p:nvPr>
        </p:nvSpPr>
        <p:spPr>
          <a:solidFill>
            <a:srgbClr val="FFFFFF"/>
          </a:solidFill>
          <a:ln>
            <a:solidFill>
              <a:srgbClr val="000000"/>
            </a:solidFill>
          </a:ln>
        </p:spPr>
        <p:txBody>
          <a:bodyPr/>
          <a:lstStyle/>
          <a:p>
            <a:pPr eaLnBrk="1" hangingPunct="1"/>
            <a:r>
              <a:rPr lang="en-US" altLang="en-US">
                <a:latin typeface="Times New Roman" panose="02020603050405020304" pitchFamily="18" charset="0"/>
              </a:rPr>
              <a:t>See Length2.h, Length2.cpp, and pr11-19.cpp</a:t>
            </a:r>
          </a:p>
          <a:p>
            <a:pPr eaLnBrk="1" hangingPunct="1"/>
            <a:endParaRPr lang="en-US" altLang="en-US">
              <a:latin typeface="Times New Roman" panose="02020603050405020304" pitchFamily="18" charset="0"/>
            </a:endParaRPr>
          </a:p>
        </p:txBody>
      </p:sp>
    </p:spTree>
    <p:extLst>
      <p:ext uri="{BB962C8B-B14F-4D97-AF65-F5344CB8AC3E}">
        <p14:creationId xmlns:p14="http://schemas.microsoft.com/office/powerpoint/2010/main" val="448106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820625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562023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9328569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lvl1pPr>
              <a:defRPr sz="3200">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a:xfrm>
            <a:off x="457200" y="1131525"/>
            <a:ext cx="8229600" cy="5345475"/>
          </a:xfrm>
        </p:spPr>
        <p:txBody>
          <a:bodyPr>
            <a:normAutofit/>
          </a:bodyPr>
          <a:lstStyle>
            <a:lvl1pPr>
              <a:defRPr sz="2400">
                <a:latin typeface="Tahoma" panose="020B0604030504040204" pitchFamily="34" charset="0"/>
                <a:ea typeface="Tahoma" panose="020B0604030504040204" pitchFamily="34" charset="0"/>
                <a:cs typeface="Tahoma" panose="020B0604030504040204" pitchFamily="34" charset="0"/>
              </a:defRPr>
            </a:lvl1pPr>
            <a:lvl2pPr>
              <a:defRPr sz="2400">
                <a:latin typeface="Tahoma" panose="020B0604030504040204" pitchFamily="34" charset="0"/>
                <a:ea typeface="Tahoma" panose="020B0604030504040204" pitchFamily="34" charset="0"/>
                <a:cs typeface="Tahoma" panose="020B0604030504040204" pitchFamily="34" charset="0"/>
              </a:defRPr>
            </a:lvl2pPr>
            <a:lvl3pPr>
              <a:defRPr sz="2400">
                <a:latin typeface="Tahoma" panose="020B0604030504040204" pitchFamily="34" charset="0"/>
                <a:ea typeface="Tahoma" panose="020B0604030504040204" pitchFamily="34" charset="0"/>
                <a:cs typeface="Tahoma" panose="020B0604030504040204" pitchFamily="34" charset="0"/>
              </a:defRPr>
            </a:lvl3pPr>
            <a:lvl4pPr>
              <a:defRPr sz="2400">
                <a:latin typeface="Tahoma" panose="020B0604030504040204" pitchFamily="34" charset="0"/>
                <a:ea typeface="Tahoma" panose="020B0604030504040204" pitchFamily="34" charset="0"/>
                <a:cs typeface="Tahoma" panose="020B0604030504040204" pitchFamily="34" charset="0"/>
              </a:defRPr>
            </a:lvl4pPr>
            <a:lvl5pPr>
              <a:defRPr sz="2400">
                <a:latin typeface="Tahoma" panose="020B0604030504040204" pitchFamily="34" charset="0"/>
                <a:ea typeface="Tahoma" panose="020B0604030504040204" pitchFamily="34" charset="0"/>
                <a:cs typeface="Tahoma" panose="020B060403050404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6553200" y="6477000"/>
            <a:ext cx="2133600" cy="244475"/>
          </a:xfrm>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8975871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6DC2D8F-0DC8-40FB-9AFD-7C3A4EDA7B85}" type="datetimeFigureOut">
              <a:rPr lang="en-US" smtClean="0"/>
              <a:t>3/31/19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87688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452346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6DC2D8F-0DC8-40FB-9AFD-7C3A4EDA7B85}" type="datetimeFigureOut">
              <a:rPr lang="en-US" smtClean="0"/>
              <a:t>3/31/19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71065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6DC2D8F-0DC8-40FB-9AFD-7C3A4EDA7B85}" type="datetimeFigureOut">
              <a:rPr lang="en-US" smtClean="0"/>
              <a:t>3/31/19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2393472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C2D8F-0DC8-40FB-9AFD-7C3A4EDA7B85}" type="datetimeFigureOut">
              <a:rPr lang="en-US" smtClean="0"/>
              <a:t>3/31/19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1959761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924069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6DC2D8F-0DC8-40FB-9AFD-7C3A4EDA7B85}" type="datetimeFigureOut">
              <a:rPr lang="en-US" smtClean="0"/>
              <a:t>3/31/19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7C37A6-841D-4435-BF57-A6645203393D}" type="slidenum">
              <a:rPr lang="en-US" smtClean="0"/>
              <a:t>‹#›</a:t>
            </a:fld>
            <a:endParaRPr lang="en-US"/>
          </a:p>
        </p:txBody>
      </p:sp>
    </p:spTree>
    <p:extLst>
      <p:ext uri="{BB962C8B-B14F-4D97-AF65-F5344CB8AC3E}">
        <p14:creationId xmlns:p14="http://schemas.microsoft.com/office/powerpoint/2010/main" val="343300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C2D8F-0DC8-40FB-9AFD-7C3A4EDA7B85}" type="datetimeFigureOut">
              <a:rPr lang="en-US" smtClean="0"/>
              <a:t>3/31/19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7C37A6-841D-4435-BF57-A6645203393D}" type="slidenum">
              <a:rPr lang="en-US" smtClean="0"/>
              <a:t>‹#›</a:t>
            </a:fld>
            <a:endParaRPr lang="en-US"/>
          </a:p>
        </p:txBody>
      </p:sp>
    </p:spTree>
    <p:extLst>
      <p:ext uri="{BB962C8B-B14F-4D97-AF65-F5344CB8AC3E}">
        <p14:creationId xmlns:p14="http://schemas.microsoft.com/office/powerpoint/2010/main" val="930705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8342EE7F-AF61-1C45-AD66-F101522DF1AB}"/>
              </a:ext>
            </a:extLst>
          </p:cNvPr>
          <p:cNvSpPr>
            <a:spLocks noGrp="1"/>
          </p:cNvSpPr>
          <p:nvPr>
            <p:ph type="title"/>
          </p:nvPr>
        </p:nvSpPr>
        <p:spPr/>
        <p:txBody>
          <a:bodyPr>
            <a:normAutofit fontScale="90000"/>
          </a:bodyPr>
          <a:lstStyle/>
          <a:p>
            <a:pPr eaLnBrk="1" hangingPunct="1"/>
            <a:r>
              <a:rPr lang="en-US" altLang="en-US"/>
              <a:t>11.7  Rvalue References and Move Operations</a:t>
            </a:r>
          </a:p>
        </p:txBody>
      </p:sp>
      <p:sp>
        <p:nvSpPr>
          <p:cNvPr id="3" name="Content Placeholder 2">
            <a:extLst>
              <a:ext uri="{FF2B5EF4-FFF2-40B4-BE49-F238E27FC236}">
                <a16:creationId xmlns:a16="http://schemas.microsoft.com/office/drawing/2014/main" id="{000011E1-4551-884C-8280-D750FF6D1BC2}"/>
              </a:ext>
            </a:extLst>
          </p:cNvPr>
          <p:cNvSpPr>
            <a:spLocks noGrp="1"/>
          </p:cNvSpPr>
          <p:nvPr>
            <p:ph idx="1"/>
          </p:nvPr>
        </p:nvSpPr>
        <p:spPr>
          <a:xfrm>
            <a:off x="304800" y="1076590"/>
            <a:ext cx="8382000" cy="5802675"/>
          </a:xfrm>
        </p:spPr>
        <p:txBody>
          <a:bodyPr>
            <a:normAutofit/>
          </a:bodyPr>
          <a:lstStyle/>
          <a:p>
            <a:pPr marL="0" indent="0" eaLnBrk="1" hangingPunct="1">
              <a:buFontTx/>
              <a:buNone/>
              <a:defRPr/>
            </a:pPr>
            <a:r>
              <a:rPr lang="en-US" b="1" u="sng" dirty="0" err="1"/>
              <a:t>rvalue</a:t>
            </a:r>
            <a:r>
              <a:rPr lang="en-US" b="1" u="sng" dirty="0"/>
              <a:t> and </a:t>
            </a:r>
            <a:r>
              <a:rPr lang="en-US" b="1" u="sng" dirty="0" err="1"/>
              <a:t>lvalue</a:t>
            </a:r>
            <a:endParaRPr lang="en-US" b="1" u="sng" dirty="0"/>
          </a:p>
          <a:p>
            <a:pPr marL="0" indent="0" eaLnBrk="1" hangingPunct="1">
              <a:buFontTx/>
              <a:buNone/>
              <a:defRPr/>
            </a:pPr>
            <a:endParaRPr lang="en-US" sz="1000" b="1" dirty="0"/>
          </a:p>
          <a:p>
            <a:pPr eaLnBrk="1" hangingPunct="1">
              <a:buFont typeface="Arial" panose="020B0604020202020204" pitchFamily="34" charset="0"/>
              <a:buChar char="•"/>
              <a:defRPr/>
            </a:pPr>
            <a:r>
              <a:rPr lang="en-US" dirty="0"/>
              <a:t>An </a:t>
            </a:r>
            <a:r>
              <a:rPr lang="en-US" dirty="0" err="1">
                <a:solidFill>
                  <a:srgbClr val="495899"/>
                </a:solidFill>
              </a:rPr>
              <a:t>rvalue</a:t>
            </a:r>
            <a:r>
              <a:rPr lang="en-US" dirty="0"/>
              <a:t> is a temporary value that is unnamed. </a:t>
            </a:r>
          </a:p>
          <a:p>
            <a:pPr marL="0" indent="0" eaLnBrk="1" hangingPunct="1">
              <a:buNone/>
              <a:defRPr/>
            </a:pPr>
            <a:r>
              <a:rPr lang="en-US" sz="1000" dirty="0"/>
              <a:t> </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double x; </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x = pow(3.0, 2);</a:t>
            </a:r>
          </a:p>
          <a:p>
            <a:pPr marL="0" indent="0" eaLnBrk="1" hangingPunct="1">
              <a:buFontTx/>
              <a:buNone/>
              <a:defRPr/>
            </a:pPr>
            <a:endParaRPr lang="en-US" b="1" dirty="0">
              <a:solidFill>
                <a:srgbClr val="00B050"/>
              </a:solidFill>
              <a:latin typeface="Courier New" panose="02070309020205020404" pitchFamily="49" charset="0"/>
              <a:cs typeface="Courier New" panose="02070309020205020404" pitchFamily="49" charset="0"/>
            </a:endParaRPr>
          </a:p>
          <a:p>
            <a:pPr marL="0" indent="0">
              <a:buNone/>
              <a:defRPr/>
            </a:pPr>
            <a:r>
              <a:rPr lang="en-US" b="1" dirty="0">
                <a:latin typeface="Courier New" panose="02070309020205020404" pitchFamily="49" charset="0"/>
                <a:cs typeface="Courier New" panose="02070309020205020404" pitchFamily="49" charset="0"/>
              </a:rPr>
              <a:t>x </a:t>
            </a:r>
            <a:r>
              <a:rPr lang="en-US" dirty="0">
                <a:cs typeface="Courier New" panose="02070309020205020404" pitchFamily="49" charset="0"/>
              </a:rPr>
              <a:t>is an </a:t>
            </a:r>
            <a:r>
              <a:rPr lang="en-US" b="1" i="1" dirty="0" err="1">
                <a:cs typeface="Courier New" panose="02070309020205020404" pitchFamily="49" charset="0"/>
              </a:rPr>
              <a:t>lvalue</a:t>
            </a:r>
            <a:r>
              <a:rPr lang="en-US" dirty="0">
                <a:cs typeface="Courier New" panose="02070309020205020404" pitchFamily="49" charset="0"/>
              </a:rPr>
              <a:t>.  It can be used in multiple places in the program by using its name, </a:t>
            </a:r>
            <a:r>
              <a:rPr lang="en-US" b="1" dirty="0">
                <a:latin typeface="Courier New" panose="02070309020205020404" pitchFamily="49" charset="0"/>
                <a:cs typeface="Courier New" panose="02070309020205020404" pitchFamily="49" charset="0"/>
              </a:rPr>
              <a:t>x</a:t>
            </a:r>
            <a:r>
              <a:rPr lang="en-US" dirty="0">
                <a:cs typeface="Courier New" panose="02070309020205020404" pitchFamily="49" charset="0"/>
              </a:rPr>
              <a:t>.</a:t>
            </a:r>
          </a:p>
          <a:p>
            <a:pPr marL="0" indent="0">
              <a:buNone/>
              <a:defRPr/>
            </a:pPr>
            <a:endParaRPr lang="en-US" dirty="0">
              <a:cs typeface="Courier New" panose="02070309020205020404" pitchFamily="49" charset="0"/>
            </a:endParaRPr>
          </a:p>
          <a:p>
            <a:pPr marL="0" indent="0">
              <a:buNone/>
              <a:defRPr/>
            </a:pPr>
            <a:r>
              <a:rPr lang="en-US" b="1" dirty="0">
                <a:latin typeface="Courier New" panose="02070309020205020404" pitchFamily="49" charset="0"/>
                <a:cs typeface="Courier New" panose="02070309020205020404" pitchFamily="49" charset="0"/>
              </a:rPr>
              <a:t>pow(3.0, 2) </a:t>
            </a:r>
            <a:r>
              <a:rPr lang="en-US" dirty="0">
                <a:cs typeface="Courier New" panose="02070309020205020404" pitchFamily="49" charset="0"/>
              </a:rPr>
              <a:t>is an </a:t>
            </a:r>
            <a:r>
              <a:rPr lang="en-US" b="1" i="1" dirty="0" err="1">
                <a:cs typeface="Courier New" panose="02070309020205020404" pitchFamily="49" charset="0"/>
              </a:rPr>
              <a:t>rvalue</a:t>
            </a:r>
            <a:r>
              <a:rPr lang="en-US" dirty="0">
                <a:cs typeface="Courier New" panose="02070309020205020404" pitchFamily="49" charset="0"/>
              </a:rPr>
              <a:t>.  It is a temporary memory located used 	for the assignment statement, then the memory is deallocated and is inaccessible.</a:t>
            </a:r>
            <a:r>
              <a:rPr lang="en-US" b="1" dirty="0">
                <a:solidFill>
                  <a:srgbClr val="00B050"/>
                </a:solidFill>
                <a:latin typeface="Courier New" panose="02070309020205020404" pitchFamily="49" charset="0"/>
                <a:cs typeface="Courier New" panose="02070309020205020404" pitchFamily="49" charset="0"/>
              </a:rPr>
              <a:t> </a:t>
            </a:r>
          </a:p>
        </p:txBody>
      </p:sp>
      <p:sp>
        <p:nvSpPr>
          <p:cNvPr id="81924" name="Slide Number Placeholder 3">
            <a:extLst>
              <a:ext uri="{FF2B5EF4-FFF2-40B4-BE49-F238E27FC236}">
                <a16:creationId xmlns:a16="http://schemas.microsoft.com/office/drawing/2014/main" id="{6C9670E7-5EED-C141-B363-8B2F3742B0B2}"/>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a:t>
            </a:fld>
            <a:endParaRPr lang="en-US" altLang="en-US" sz="1200"/>
          </a:p>
        </p:txBody>
      </p:sp>
    </p:spTree>
    <p:extLst>
      <p:ext uri="{BB962C8B-B14F-4D97-AF65-F5344CB8AC3E}">
        <p14:creationId xmlns:p14="http://schemas.microsoft.com/office/powerpoint/2010/main" val="469003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2E5A936C-022B-F24B-8B45-D7E085BD0F09}"/>
              </a:ext>
            </a:extLst>
          </p:cNvPr>
          <p:cNvSpPr>
            <a:spLocks noGrp="1" noChangeArrowheads="1"/>
          </p:cNvSpPr>
          <p:nvPr>
            <p:ph type="title"/>
          </p:nvPr>
        </p:nvSpPr>
        <p:spPr>
          <a:xfrm>
            <a:off x="287867" y="144462"/>
            <a:ext cx="8534400" cy="1143000"/>
          </a:xfrm>
        </p:spPr>
        <p:txBody>
          <a:bodyPr/>
          <a:lstStyle/>
          <a:p>
            <a:pPr eaLnBrk="1" hangingPunct="1"/>
            <a:r>
              <a:rPr lang="en-US" altLang="en-US" dirty="0"/>
              <a:t> Conversion Operator Example</a:t>
            </a:r>
          </a:p>
        </p:txBody>
      </p:sp>
      <p:sp>
        <p:nvSpPr>
          <p:cNvPr id="109571" name="Rectangle 3">
            <a:extLst>
              <a:ext uri="{FF2B5EF4-FFF2-40B4-BE49-F238E27FC236}">
                <a16:creationId xmlns:a16="http://schemas.microsoft.com/office/drawing/2014/main" id="{B6E74E08-4BD9-624B-98E0-5FBC71C7FA89}"/>
              </a:ext>
            </a:extLst>
          </p:cNvPr>
          <p:cNvSpPr>
            <a:spLocks noGrp="1" noChangeArrowheads="1"/>
          </p:cNvSpPr>
          <p:nvPr>
            <p:ph idx="1"/>
          </p:nvPr>
        </p:nvSpPr>
        <p:spPr>
          <a:xfrm>
            <a:off x="0" y="1066800"/>
            <a:ext cx="8534400" cy="5410200"/>
          </a:xfrm>
        </p:spPr>
        <p:txBody>
          <a:bodyPr>
            <a:normAutofit lnSpcReduction="10000"/>
          </a:bodyPr>
          <a:lstStyle/>
          <a:p>
            <a:pPr eaLnBrk="1" hangingPunct="1"/>
            <a:r>
              <a:rPr lang="en-US" altLang="en-US" sz="2800" dirty="0"/>
              <a:t>To convert from a class </a:t>
            </a:r>
            <a:r>
              <a:rPr lang="en-US" altLang="en-US" sz="2800" b="1" dirty="0" err="1">
                <a:latin typeface="Courier New" panose="02070309020205020404" pitchFamily="49" charset="0"/>
              </a:rPr>
              <a:t>IntVal</a:t>
            </a:r>
            <a:r>
              <a:rPr lang="en-US" altLang="en-US" sz="2800" dirty="0"/>
              <a:t> to an integer:</a:t>
            </a:r>
          </a:p>
          <a:p>
            <a:pPr eaLnBrk="1" hangingPunct="1">
              <a:buFontTx/>
              <a:buNone/>
            </a:pPr>
            <a:r>
              <a:rPr lang="en-US" altLang="en-US" sz="2800" dirty="0"/>
              <a:t>    </a:t>
            </a:r>
            <a:r>
              <a:rPr lang="en-US" altLang="en-US" sz="2800" b="1" dirty="0">
                <a:solidFill>
                  <a:srgbClr val="3D8963"/>
                </a:solidFill>
                <a:latin typeface="Courier New" panose="02070309020205020404" pitchFamily="49" charset="0"/>
              </a:rPr>
              <a:t> </a:t>
            </a:r>
            <a:r>
              <a:rPr lang="en-US" altLang="en-US" sz="2800" dirty="0">
                <a:solidFill>
                  <a:srgbClr val="3D8963"/>
                </a:solidFill>
                <a:latin typeface="Courier New" panose="02070309020205020404" pitchFamily="49" charset="0"/>
              </a:rPr>
              <a:t>class </a:t>
            </a:r>
            <a:r>
              <a:rPr lang="en-US" altLang="en-US" sz="2800" dirty="0" err="1">
                <a:solidFill>
                  <a:srgbClr val="3D8963"/>
                </a:solidFill>
                <a:latin typeface="Courier New" panose="02070309020205020404" pitchFamily="49" charset="0"/>
              </a:rPr>
              <a:t>IntVal</a:t>
            </a:r>
            <a:r>
              <a:rPr lang="en-US" altLang="en-US" sz="2800"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int</a:t>
            </a:r>
            <a:r>
              <a:rPr lang="en-US" altLang="en-US" sz="2800" dirty="0">
                <a:solidFill>
                  <a:srgbClr val="3D8963"/>
                </a:solidFill>
                <a:latin typeface="Courier New" panose="02070309020205020404" pitchFamily="49" charset="0"/>
              </a:rPr>
              <a:t> x;</a:t>
            </a:r>
          </a:p>
          <a:p>
            <a:pPr eaLnBrk="1" hangingPunct="1">
              <a:lnSpc>
                <a:spcPct val="85000"/>
              </a:lnSpc>
              <a:spcBef>
                <a:spcPct val="0"/>
              </a:spcBef>
              <a:buFontTx/>
              <a:buNone/>
            </a:pPr>
            <a:r>
              <a:rPr lang="en-US" altLang="en-US" sz="2800" dirty="0">
                <a:solidFill>
                  <a:srgbClr val="3D8963"/>
                </a:solidFill>
                <a:latin typeface="Courier New" panose="02070309020205020404" pitchFamily="49" charset="0"/>
              </a:rPr>
              <a:t>      public:</a:t>
            </a:r>
          </a:p>
          <a:p>
            <a:pPr eaLnBrk="1" hangingPunct="1">
              <a:lnSpc>
                <a:spcPct val="85000"/>
              </a:lnSpc>
              <a:spcBef>
                <a:spcPct val="0"/>
              </a:spcBef>
              <a:buFontTx/>
              <a:buNone/>
            </a:pP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IntVal</a:t>
            </a:r>
            <a:r>
              <a:rPr lang="en-US" altLang="en-US" sz="2800" dirty="0">
                <a:solidFill>
                  <a:srgbClr val="3D8963"/>
                </a:solidFill>
                <a:latin typeface="Courier New" panose="02070309020205020404" pitchFamily="49" charset="0"/>
              </a:rPr>
              <a:t>(</a:t>
            </a:r>
            <a:r>
              <a:rPr lang="en-US" altLang="en-US" sz="2800" dirty="0" err="1">
                <a:solidFill>
                  <a:srgbClr val="3D8963"/>
                </a:solidFill>
                <a:latin typeface="Courier New" panose="02070309020205020404" pitchFamily="49" charset="0"/>
              </a:rPr>
              <a:t>int</a:t>
            </a:r>
            <a:r>
              <a:rPr lang="en-US" altLang="en-US" sz="2800" dirty="0">
                <a:solidFill>
                  <a:srgbClr val="3D8963"/>
                </a:solidFill>
                <a:latin typeface="Courier New" panose="02070309020205020404" pitchFamily="49" charset="0"/>
              </a:rPr>
              <a:t> a = 0){x = a;}</a:t>
            </a:r>
          </a:p>
          <a:p>
            <a:pPr eaLnBrk="1" hangingPunct="1">
              <a:lnSpc>
                <a:spcPct val="85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a:solidFill>
                  <a:schemeClr val="accent2"/>
                </a:solidFill>
                <a:latin typeface="Courier New" panose="02070309020205020404" pitchFamily="49" charset="0"/>
              </a:rPr>
              <a:t>operator </a:t>
            </a:r>
            <a:r>
              <a:rPr lang="en-US" altLang="en-US" sz="2800" b="1" dirty="0" err="1">
                <a:solidFill>
                  <a:schemeClr val="accent2"/>
                </a:solidFill>
                <a:latin typeface="Courier New" panose="02070309020205020404" pitchFamily="49" charset="0"/>
              </a:rPr>
              <a:t>int</a:t>
            </a:r>
            <a:r>
              <a:rPr lang="en-US" altLang="en-US" sz="2800" b="1" dirty="0">
                <a:solidFill>
                  <a:schemeClr val="accent2"/>
                </a:solidFill>
                <a:latin typeface="Courier New" panose="02070309020205020404" pitchFamily="49" charset="0"/>
              </a:rPr>
              <a:t>(){return x;}</a:t>
            </a:r>
          </a:p>
          <a:p>
            <a:pPr eaLnBrk="1" hangingPunct="1">
              <a:lnSpc>
                <a:spcPct val="85000"/>
              </a:lnSpc>
              <a:spcBef>
                <a:spcPct val="0"/>
              </a:spcBef>
              <a:buFontTx/>
              <a:buNone/>
            </a:pPr>
            <a:r>
              <a:rPr lang="en-US" altLang="en-US" sz="2800" b="1" dirty="0">
                <a:solidFill>
                  <a:srgbClr val="3D8963"/>
                </a:solidFill>
                <a:latin typeface="Courier New" panose="02070309020205020404" pitchFamily="49" charset="0"/>
              </a:rPr>
              <a:t>   </a:t>
            </a:r>
            <a:r>
              <a:rPr lang="en-US" altLang="en-US" sz="2800" dirty="0">
                <a:solidFill>
                  <a:srgbClr val="3D8963"/>
                </a:solidFill>
                <a:latin typeface="Courier New" panose="02070309020205020404" pitchFamily="49" charset="0"/>
              </a:rPr>
              <a:t>};</a:t>
            </a:r>
          </a:p>
          <a:p>
            <a:pPr eaLnBrk="1" hangingPunct="1">
              <a:lnSpc>
                <a:spcPct val="85000"/>
              </a:lnSpc>
              <a:spcBef>
                <a:spcPct val="0"/>
              </a:spcBef>
              <a:buFontTx/>
              <a:buNone/>
            </a:pPr>
            <a:endParaRPr lang="en-US" altLang="en-US" sz="2800" dirty="0">
              <a:solidFill>
                <a:srgbClr val="3D8963"/>
              </a:solidFill>
              <a:latin typeface="Courier New" panose="02070309020205020404" pitchFamily="49" charset="0"/>
            </a:endParaRPr>
          </a:p>
          <a:p>
            <a:pPr eaLnBrk="1" hangingPunct="1"/>
            <a:r>
              <a:rPr lang="en-US" altLang="en-US" sz="2800" dirty="0"/>
              <a:t>Automatic conversion during assignment:</a:t>
            </a:r>
          </a:p>
          <a:p>
            <a:pPr eaLnBrk="1" hangingPunct="1">
              <a:buFontTx/>
              <a:buNone/>
            </a:pPr>
            <a:r>
              <a:rPr lang="en-US" altLang="en-US" sz="2800" dirty="0">
                <a:latin typeface="Courier New" panose="02070309020205020404" pitchFamily="49" charset="0"/>
              </a:rPr>
              <a:t> </a:t>
            </a: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IntVal</a:t>
            </a: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obj</a:t>
            </a:r>
            <a:r>
              <a:rPr lang="en-US" altLang="en-US" sz="2800" dirty="0">
                <a:solidFill>
                  <a:srgbClr val="3D8963"/>
                </a:solidFill>
                <a:latin typeface="Courier New" panose="02070309020205020404" pitchFamily="49" charset="0"/>
              </a:rPr>
              <a:t>(15); </a:t>
            </a:r>
          </a:p>
          <a:p>
            <a:pPr eaLnBrk="1" hangingPunct="1">
              <a:buFontTx/>
              <a:buNone/>
            </a:pP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int</a:t>
            </a:r>
            <a:r>
              <a:rPr lang="en-US" altLang="en-US" sz="2800"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i</a:t>
            </a:r>
            <a:r>
              <a:rPr lang="en-US" altLang="en-US" sz="2800" dirty="0">
                <a:solidFill>
                  <a:srgbClr val="3D8963"/>
                </a:solidFill>
                <a:latin typeface="Courier New" panose="02070309020205020404" pitchFamily="49" charset="0"/>
              </a:rPr>
              <a:t>;</a:t>
            </a:r>
          </a:p>
          <a:p>
            <a:pPr eaLnBrk="1" hangingPunct="1">
              <a:lnSpc>
                <a:spcPct val="85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a:t>
            </a:r>
            <a:r>
              <a:rPr lang="en-US" altLang="en-US" sz="2800" b="1" dirty="0">
                <a:solidFill>
                  <a:srgbClr val="3D8963"/>
                </a:solidFill>
                <a:latin typeface="Courier New" panose="02070309020205020404" pitchFamily="49" charset="0"/>
              </a:rPr>
              <a:t> = </a:t>
            </a:r>
            <a:r>
              <a:rPr lang="en-US" altLang="en-US" sz="2800" b="1" dirty="0" err="1">
                <a:solidFill>
                  <a:srgbClr val="3D8963"/>
                </a:solidFill>
                <a:latin typeface="Courier New" panose="02070309020205020404" pitchFamily="49" charset="0"/>
              </a:rPr>
              <a:t>obj</a:t>
            </a:r>
            <a:r>
              <a:rPr lang="en-US" altLang="en-US" sz="2800" b="1" dirty="0">
                <a:solidFill>
                  <a:srgbClr val="3D8963"/>
                </a:solidFill>
                <a:latin typeface="Courier New" panose="02070309020205020404" pitchFamily="49" charset="0"/>
              </a:rPr>
              <a:t>;  </a:t>
            </a:r>
          </a:p>
          <a:p>
            <a:pPr eaLnBrk="1" hangingPunct="1">
              <a:lnSpc>
                <a:spcPct val="85000"/>
              </a:lnSpc>
              <a:spcBef>
                <a:spcPct val="0"/>
              </a:spcBef>
              <a:buFontTx/>
              <a:buNone/>
            </a:pPr>
            <a:r>
              <a:rPr lang="en-US" altLang="en-US" sz="2800" b="1" dirty="0">
                <a:solidFill>
                  <a:srgbClr val="3D8963"/>
                </a:solidFill>
                <a:latin typeface="Courier New" panose="02070309020205020404" pitchFamily="49" charset="0"/>
              </a:rPr>
              <a:t>   </a:t>
            </a:r>
            <a:r>
              <a:rPr lang="en-US" altLang="en-US" sz="2800" dirty="0" err="1">
                <a:solidFill>
                  <a:srgbClr val="3D8963"/>
                </a:solidFill>
                <a:latin typeface="Courier New" panose="02070309020205020404" pitchFamily="49" charset="0"/>
              </a:rPr>
              <a:t>cout</a:t>
            </a:r>
            <a:r>
              <a:rPr lang="en-US" altLang="en-US" sz="2800" dirty="0">
                <a:solidFill>
                  <a:srgbClr val="3D8963"/>
                </a:solidFill>
                <a:latin typeface="Courier New" panose="02070309020205020404" pitchFamily="49" charset="0"/>
              </a:rPr>
              <a:t> &lt;&lt; </a:t>
            </a:r>
            <a:r>
              <a:rPr lang="en-US" altLang="en-US" sz="2800" dirty="0" err="1">
                <a:solidFill>
                  <a:srgbClr val="3D8963"/>
                </a:solidFill>
                <a:latin typeface="Courier New" panose="02070309020205020404" pitchFamily="49" charset="0"/>
              </a:rPr>
              <a:t>i</a:t>
            </a:r>
            <a:r>
              <a:rPr lang="en-US" altLang="en-US" sz="2800" dirty="0">
                <a:solidFill>
                  <a:srgbClr val="3D8963"/>
                </a:solidFill>
                <a:latin typeface="Courier New" panose="02070309020205020404" pitchFamily="49" charset="0"/>
              </a:rPr>
              <a:t>; // prints 15</a:t>
            </a:r>
            <a:endParaRPr lang="en-US" altLang="en-US" sz="2800" dirty="0"/>
          </a:p>
        </p:txBody>
      </p:sp>
      <p:sp>
        <p:nvSpPr>
          <p:cNvPr id="109572" name="Slide Number Placeholder 3">
            <a:extLst>
              <a:ext uri="{FF2B5EF4-FFF2-40B4-BE49-F238E27FC236}">
                <a16:creationId xmlns:a16="http://schemas.microsoft.com/office/drawing/2014/main" id="{C709C36D-39E5-CF44-8077-651CC410D3BD}"/>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10</a:t>
            </a:fld>
            <a:endParaRPr lang="en-US" altLang="en-US" sz="1200"/>
          </a:p>
        </p:txBody>
      </p:sp>
    </p:spTree>
    <p:extLst>
      <p:ext uri="{BB962C8B-B14F-4D97-AF65-F5344CB8AC3E}">
        <p14:creationId xmlns:p14="http://schemas.microsoft.com/office/powerpoint/2010/main" val="821131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393EDD2E-2870-D840-91C7-753B73B907C4}"/>
              </a:ext>
            </a:extLst>
          </p:cNvPr>
          <p:cNvSpPr>
            <a:spLocks noGrp="1" noChangeArrowheads="1"/>
          </p:cNvSpPr>
          <p:nvPr>
            <p:ph type="title"/>
          </p:nvPr>
        </p:nvSpPr>
        <p:spPr>
          <a:xfrm>
            <a:off x="304800" y="38100"/>
            <a:ext cx="8534400" cy="1143000"/>
          </a:xfrm>
        </p:spPr>
        <p:txBody>
          <a:bodyPr/>
          <a:lstStyle/>
          <a:p>
            <a:pPr eaLnBrk="1" hangingPunct="1"/>
            <a:r>
              <a:rPr lang="en-US" altLang="en-US" dirty="0"/>
              <a:t>11.10  Convert Constructors</a:t>
            </a:r>
          </a:p>
        </p:txBody>
      </p:sp>
      <p:sp>
        <p:nvSpPr>
          <p:cNvPr id="111619" name="Rectangle 3">
            <a:extLst>
              <a:ext uri="{FF2B5EF4-FFF2-40B4-BE49-F238E27FC236}">
                <a16:creationId xmlns:a16="http://schemas.microsoft.com/office/drawing/2014/main" id="{FA512425-24BA-F144-B0C2-AFBA0B20FF60}"/>
              </a:ext>
            </a:extLst>
          </p:cNvPr>
          <p:cNvSpPr>
            <a:spLocks noGrp="1" noChangeArrowheads="1"/>
          </p:cNvSpPr>
          <p:nvPr>
            <p:ph idx="1"/>
          </p:nvPr>
        </p:nvSpPr>
        <p:spPr>
          <a:xfrm>
            <a:off x="76200" y="1181100"/>
            <a:ext cx="8534400" cy="5532438"/>
          </a:xfrm>
        </p:spPr>
        <p:txBody>
          <a:bodyPr/>
          <a:lstStyle/>
          <a:p>
            <a:pPr eaLnBrk="1" hangingPunct="1">
              <a:lnSpc>
                <a:spcPct val="80000"/>
              </a:lnSpc>
              <a:buFontTx/>
              <a:buNone/>
            </a:pPr>
            <a:r>
              <a:rPr lang="en-US" altLang="en-US" dirty="0"/>
              <a:t>	</a:t>
            </a:r>
            <a:r>
              <a:rPr lang="en-US" altLang="en-US" sz="2800" dirty="0"/>
              <a:t>Convert constructors are constructors that take a single parameter of a type other than the class in which they are defined</a:t>
            </a:r>
          </a:p>
          <a:p>
            <a:pPr eaLnBrk="1" hangingPunct="1">
              <a:lnSpc>
                <a:spcPct val="80000"/>
              </a:lnSpc>
              <a:spcBef>
                <a:spcPct val="40000"/>
              </a:spcBef>
              <a:buFontTx/>
              <a:buNone/>
            </a:pPr>
            <a:endParaRPr lang="en-US" altLang="en-US" sz="2800" b="1" dirty="0">
              <a:solidFill>
                <a:srgbClr val="3D8963"/>
              </a:solidFill>
              <a:latin typeface="Courier New" panose="02070309020205020404" pitchFamily="49" charset="0"/>
            </a:endParaRPr>
          </a:p>
          <a:p>
            <a:pPr eaLnBrk="1" hangingPunct="1">
              <a:lnSpc>
                <a:spcPct val="80000"/>
              </a:lnSpc>
              <a:spcBef>
                <a:spcPct val="40000"/>
              </a:spcBef>
              <a:buFontTx/>
              <a:buNone/>
            </a:pPr>
            <a:r>
              <a:rPr lang="en-US" altLang="en-US" sz="2000" b="1" dirty="0">
                <a:solidFill>
                  <a:srgbClr val="3D8963"/>
                </a:solidFill>
                <a:latin typeface="Courier New" panose="02070309020205020404" pitchFamily="49" charset="0"/>
              </a:rPr>
              <a:t>  </a:t>
            </a:r>
            <a:r>
              <a:rPr lang="en-US" altLang="en-US" sz="2800" b="1" dirty="0">
                <a:solidFill>
                  <a:srgbClr val="3D8963"/>
                </a:solidFill>
                <a:latin typeface="Courier New" panose="02070309020205020404" pitchFamily="49" charset="0"/>
              </a:rPr>
              <a:t>class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 {</a:t>
            </a:r>
          </a:p>
          <a:p>
            <a:pPr eaLnBrk="1" hangingPunct="1">
              <a:lnSpc>
                <a:spcPct val="80000"/>
              </a:lnSpc>
              <a:buFontTx/>
              <a:buNone/>
            </a:pPr>
            <a:r>
              <a:rPr lang="en-US" altLang="en-US" sz="2000" b="1" dirty="0">
                <a:solidFill>
                  <a:srgbClr val="3D8963"/>
                </a:solidFill>
                <a:latin typeface="Courier New" panose="02070309020205020404" pitchFamily="49" charset="0"/>
              </a:rPr>
              <a:t>  </a:t>
            </a: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x;</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public:</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           //default</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a, </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b);</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a:t>
            </a:r>
            <a:r>
              <a:rPr lang="en-US" altLang="en-US" sz="2800" b="1" dirty="0" err="1">
                <a:solidFill>
                  <a:srgbClr val="3D8963"/>
                </a:solidFill>
                <a:latin typeface="Courier New" panose="02070309020205020404" pitchFamily="49" charset="0"/>
              </a:rPr>
              <a:t>int</a:t>
            </a:r>
            <a:r>
              <a:rPr lang="en-US" altLang="en-US" sz="2800" b="1" dirty="0">
                <a:solidFill>
                  <a:srgbClr val="3D8963"/>
                </a:solidFill>
                <a:latin typeface="Courier New" panose="02070309020205020404" pitchFamily="49" charset="0"/>
              </a:rPr>
              <a:t> a);     //convert</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(string s);  //convert</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endParaRPr lang="en-US" altLang="en-US" sz="2800" dirty="0"/>
          </a:p>
        </p:txBody>
      </p:sp>
      <p:sp>
        <p:nvSpPr>
          <p:cNvPr id="111620" name="Slide Number Placeholder 3">
            <a:extLst>
              <a:ext uri="{FF2B5EF4-FFF2-40B4-BE49-F238E27FC236}">
                <a16:creationId xmlns:a16="http://schemas.microsoft.com/office/drawing/2014/main" id="{F6B74800-94AC-7D42-A298-4F4AB3F6CE56}"/>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11</a:t>
            </a:fld>
            <a:endParaRPr lang="en-US" altLang="en-US" sz="1200"/>
          </a:p>
        </p:txBody>
      </p:sp>
    </p:spTree>
    <p:extLst>
      <p:ext uri="{BB962C8B-B14F-4D97-AF65-F5344CB8AC3E}">
        <p14:creationId xmlns:p14="http://schemas.microsoft.com/office/powerpoint/2010/main" val="2675042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3281CE00-7B0E-CA46-B3A3-F21F9ACAFED8}"/>
              </a:ext>
            </a:extLst>
          </p:cNvPr>
          <p:cNvSpPr>
            <a:spLocks noGrp="1" noChangeArrowheads="1"/>
          </p:cNvSpPr>
          <p:nvPr>
            <p:ph type="title"/>
          </p:nvPr>
        </p:nvSpPr>
        <p:spPr>
          <a:xfrm>
            <a:off x="342900" y="144462"/>
            <a:ext cx="8458200" cy="1143000"/>
          </a:xfrm>
        </p:spPr>
        <p:txBody>
          <a:bodyPr/>
          <a:lstStyle/>
          <a:p>
            <a:pPr eaLnBrk="1" hangingPunct="1"/>
            <a:r>
              <a:rPr lang="en-US" altLang="en-US" dirty="0"/>
              <a:t>Example of a Convert Constructor</a:t>
            </a:r>
          </a:p>
        </p:txBody>
      </p:sp>
      <p:sp>
        <p:nvSpPr>
          <p:cNvPr id="113667" name="Rectangle 3">
            <a:extLst>
              <a:ext uri="{FF2B5EF4-FFF2-40B4-BE49-F238E27FC236}">
                <a16:creationId xmlns:a16="http://schemas.microsoft.com/office/drawing/2014/main" id="{CD39C21F-FCCA-7541-BC89-EC581B7EA543}"/>
              </a:ext>
            </a:extLst>
          </p:cNvPr>
          <p:cNvSpPr>
            <a:spLocks noGrp="1" noChangeArrowheads="1"/>
          </p:cNvSpPr>
          <p:nvPr>
            <p:ph idx="1"/>
          </p:nvPr>
        </p:nvSpPr>
        <p:spPr>
          <a:xfrm>
            <a:off x="76200" y="1905000"/>
            <a:ext cx="8458200" cy="3657600"/>
          </a:xfrm>
        </p:spPr>
        <p:txBody>
          <a:bodyPr/>
          <a:lstStyle/>
          <a:p>
            <a:pPr eaLnBrk="1" hangingPunct="1">
              <a:lnSpc>
                <a:spcPct val="80000"/>
              </a:lnSpc>
              <a:spcBef>
                <a:spcPct val="0"/>
              </a:spcBef>
              <a:buFontTx/>
              <a:buNone/>
            </a:pPr>
            <a:r>
              <a:rPr lang="en-US" altLang="en-US" dirty="0"/>
              <a:t>	The C++ </a:t>
            </a:r>
            <a:r>
              <a:rPr lang="en-US" altLang="en-US" b="1" dirty="0">
                <a:latin typeface="Courier New" panose="02070309020205020404" pitchFamily="49" charset="0"/>
              </a:rPr>
              <a:t>string</a:t>
            </a:r>
            <a:r>
              <a:rPr lang="en-US" altLang="en-US" dirty="0"/>
              <a:t> class has a convert constructor that converts from C-strings:</a:t>
            </a:r>
          </a:p>
          <a:p>
            <a:pPr eaLnBrk="1" hangingPunct="1">
              <a:lnSpc>
                <a:spcPct val="80000"/>
              </a:lnSpc>
              <a:spcBef>
                <a:spcPct val="0"/>
              </a:spcBef>
              <a:buFontTx/>
              <a:buNone/>
            </a:pPr>
            <a:endParaRPr lang="en-US" altLang="en-US" dirty="0"/>
          </a:p>
          <a:p>
            <a:pPr eaLnBrk="1" hangingPunct="1">
              <a:lnSpc>
                <a:spcPct val="80000"/>
              </a:lnSpc>
              <a:buFontTx/>
              <a:buNone/>
            </a:pPr>
            <a:r>
              <a:rPr lang="en-US" altLang="en-US" sz="2000" b="1" dirty="0">
                <a:solidFill>
                  <a:srgbClr val="3D8963"/>
                </a:solidFill>
                <a:latin typeface="Courier New" panose="02070309020205020404" pitchFamily="49" charset="0"/>
              </a:rPr>
              <a:t>   </a:t>
            </a:r>
            <a:r>
              <a:rPr lang="en-US" altLang="en-US" sz="2800" b="1" dirty="0">
                <a:solidFill>
                  <a:srgbClr val="3D8963"/>
                </a:solidFill>
                <a:latin typeface="Courier New" panose="02070309020205020404" pitchFamily="49" charset="0"/>
              </a:rPr>
              <a:t>class string {</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public:</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string(char *);  //convert</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p>
          <a:p>
            <a:pPr eaLnBrk="1" hangingPunct="1">
              <a:lnSpc>
                <a:spcPct val="80000"/>
              </a:lnSpc>
              <a:spcBef>
                <a:spcPct val="0"/>
              </a:spcBef>
              <a:buFontTx/>
              <a:buNone/>
            </a:pPr>
            <a:r>
              <a:rPr lang="en-US" altLang="en-US" sz="2800" b="1" dirty="0">
                <a:solidFill>
                  <a:srgbClr val="3D8963"/>
                </a:solidFill>
                <a:latin typeface="Courier New" panose="02070309020205020404" pitchFamily="49" charset="0"/>
              </a:rPr>
              <a:t>  };</a:t>
            </a:r>
          </a:p>
        </p:txBody>
      </p:sp>
      <p:sp>
        <p:nvSpPr>
          <p:cNvPr id="113668" name="Slide Number Placeholder 3">
            <a:extLst>
              <a:ext uri="{FF2B5EF4-FFF2-40B4-BE49-F238E27FC236}">
                <a16:creationId xmlns:a16="http://schemas.microsoft.com/office/drawing/2014/main" id="{65745DA6-E64E-FC40-AA52-F92D57CAF4D4}"/>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12</a:t>
            </a:fld>
            <a:endParaRPr lang="en-US" altLang="en-US" sz="1200"/>
          </a:p>
        </p:txBody>
      </p:sp>
    </p:spTree>
    <p:extLst>
      <p:ext uri="{BB962C8B-B14F-4D97-AF65-F5344CB8AC3E}">
        <p14:creationId xmlns:p14="http://schemas.microsoft.com/office/powerpoint/2010/main" val="36416895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F1866530-2B64-434C-B8E7-4A4E19E61928}"/>
              </a:ext>
            </a:extLst>
          </p:cNvPr>
          <p:cNvSpPr>
            <a:spLocks noGrp="1" noChangeArrowheads="1"/>
          </p:cNvSpPr>
          <p:nvPr>
            <p:ph type="title"/>
          </p:nvPr>
        </p:nvSpPr>
        <p:spPr>
          <a:xfrm>
            <a:off x="381000" y="152400"/>
            <a:ext cx="8534400" cy="1066800"/>
          </a:xfrm>
        </p:spPr>
        <p:txBody>
          <a:bodyPr/>
          <a:lstStyle/>
          <a:p>
            <a:pPr eaLnBrk="1" hangingPunct="1"/>
            <a:r>
              <a:rPr lang="en-US" altLang="en-US"/>
              <a:t>Uses of Convert Constructors</a:t>
            </a:r>
          </a:p>
        </p:txBody>
      </p:sp>
      <p:sp>
        <p:nvSpPr>
          <p:cNvPr id="115715" name="Rectangle 3">
            <a:extLst>
              <a:ext uri="{FF2B5EF4-FFF2-40B4-BE49-F238E27FC236}">
                <a16:creationId xmlns:a16="http://schemas.microsoft.com/office/drawing/2014/main" id="{7E4CDAE3-BC12-1346-9CF8-A8B82EA02B26}"/>
              </a:ext>
            </a:extLst>
          </p:cNvPr>
          <p:cNvSpPr>
            <a:spLocks noGrp="1" noChangeArrowheads="1"/>
          </p:cNvSpPr>
          <p:nvPr>
            <p:ph idx="1"/>
          </p:nvPr>
        </p:nvSpPr>
        <p:spPr>
          <a:xfrm>
            <a:off x="228600" y="1219200"/>
            <a:ext cx="8534400" cy="5029200"/>
          </a:xfrm>
        </p:spPr>
        <p:txBody>
          <a:bodyPr/>
          <a:lstStyle/>
          <a:p>
            <a:pPr eaLnBrk="1" hangingPunct="1">
              <a:lnSpc>
                <a:spcPct val="80000"/>
              </a:lnSpc>
            </a:pPr>
            <a:r>
              <a:rPr lang="en-US" altLang="en-US" dirty="0"/>
              <a:t>They are automatically invoked by the compiler to create an object from the value passed as parameter:</a:t>
            </a:r>
          </a:p>
          <a:p>
            <a:pPr marL="0" indent="0" eaLnBrk="1" hangingPunct="1">
              <a:lnSpc>
                <a:spcPct val="80000"/>
              </a:lnSpc>
              <a:buNone/>
            </a:pPr>
            <a:endParaRPr lang="en-US" altLang="en-US" dirty="0"/>
          </a:p>
          <a:p>
            <a:pPr eaLnBrk="1" hangingPunct="1">
              <a:lnSpc>
                <a:spcPct val="80000"/>
              </a:lnSpc>
              <a:buFontTx/>
              <a:buNone/>
            </a:pPr>
            <a:r>
              <a:rPr lang="en-US" altLang="en-US" sz="2800" dirty="0">
                <a:latin typeface="Courier New" panose="02070309020205020404" pitchFamily="49" charset="0"/>
              </a:rPr>
              <a:t>   </a:t>
            </a:r>
            <a:r>
              <a:rPr lang="en-US" altLang="en-US" sz="2800" b="1" dirty="0">
                <a:solidFill>
                  <a:srgbClr val="3D8963"/>
                </a:solidFill>
                <a:latin typeface="Courier New" panose="02070309020205020404" pitchFamily="49" charset="0"/>
              </a:rPr>
              <a:t>string s("hello");  </a:t>
            </a:r>
            <a:r>
              <a:rPr lang="en-US" altLang="en-US" sz="2400" b="1" dirty="0">
                <a:solidFill>
                  <a:srgbClr val="3D8963"/>
                </a:solidFill>
                <a:latin typeface="Courier New" panose="02070309020205020404" pitchFamily="49" charset="0"/>
              </a:rPr>
              <a:t>//convert C-string</a:t>
            </a:r>
          </a:p>
          <a:p>
            <a:pPr eaLnBrk="1" hangingPunct="1">
              <a:lnSpc>
                <a:spcPct val="80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obj</a:t>
            </a:r>
            <a:r>
              <a:rPr lang="en-US" altLang="en-US" sz="2800" b="1" dirty="0">
                <a:solidFill>
                  <a:srgbClr val="3D8963"/>
                </a:solidFill>
                <a:latin typeface="Courier New" panose="02070309020205020404" pitchFamily="49" charset="0"/>
              </a:rPr>
              <a:t>(24);    </a:t>
            </a:r>
            <a:r>
              <a:rPr lang="en-US" altLang="en-US" sz="2400" b="1" dirty="0">
                <a:solidFill>
                  <a:srgbClr val="3D8963"/>
                </a:solidFill>
                <a:latin typeface="Courier New" panose="02070309020205020404" pitchFamily="49" charset="0"/>
              </a:rPr>
              <a:t>//convert </a:t>
            </a:r>
            <a:r>
              <a:rPr lang="en-US" altLang="en-US" sz="2400" b="1" dirty="0" err="1">
                <a:solidFill>
                  <a:srgbClr val="3D8963"/>
                </a:solidFill>
                <a:latin typeface="Courier New" panose="02070309020205020404" pitchFamily="49" charset="0"/>
              </a:rPr>
              <a:t>int</a:t>
            </a:r>
            <a:endParaRPr lang="en-US" altLang="en-US" sz="2400" b="1" dirty="0">
              <a:solidFill>
                <a:srgbClr val="3D8963"/>
              </a:solidFill>
              <a:latin typeface="Courier New" panose="02070309020205020404" pitchFamily="49" charset="0"/>
            </a:endParaRPr>
          </a:p>
          <a:p>
            <a:pPr eaLnBrk="1" hangingPunct="1">
              <a:lnSpc>
                <a:spcPct val="80000"/>
              </a:lnSpc>
            </a:pPr>
            <a:endParaRPr lang="en-US" altLang="en-US" sz="2400" b="1" dirty="0">
              <a:solidFill>
                <a:srgbClr val="3D8963"/>
              </a:solidFill>
              <a:latin typeface="Courier New" panose="02070309020205020404" pitchFamily="49" charset="0"/>
            </a:endParaRPr>
          </a:p>
          <a:p>
            <a:pPr eaLnBrk="1" hangingPunct="1">
              <a:lnSpc>
                <a:spcPct val="80000"/>
              </a:lnSpc>
            </a:pPr>
            <a:endParaRPr lang="en-US" altLang="en-US" sz="2400" b="1" dirty="0">
              <a:solidFill>
                <a:srgbClr val="3D8963"/>
              </a:solidFill>
              <a:latin typeface="Courier New" panose="02070309020205020404" pitchFamily="49" charset="0"/>
            </a:endParaRPr>
          </a:p>
          <a:p>
            <a:pPr eaLnBrk="1" hangingPunct="1">
              <a:lnSpc>
                <a:spcPct val="80000"/>
              </a:lnSpc>
            </a:pPr>
            <a:r>
              <a:rPr lang="en-US" altLang="en-US" dirty="0"/>
              <a:t>The compiler allows convert constructors to be invoked with assignment-like notation:</a:t>
            </a:r>
          </a:p>
          <a:p>
            <a:pPr marL="0" indent="0" eaLnBrk="1" hangingPunct="1">
              <a:lnSpc>
                <a:spcPct val="80000"/>
              </a:lnSpc>
              <a:buNone/>
            </a:pPr>
            <a:endParaRPr lang="en-US" altLang="en-US" dirty="0"/>
          </a:p>
          <a:p>
            <a:pPr eaLnBrk="1" hangingPunct="1">
              <a:lnSpc>
                <a:spcPct val="80000"/>
              </a:lnSpc>
              <a:buFontTx/>
              <a:buNone/>
            </a:pPr>
            <a:r>
              <a:rPr lang="en-US" altLang="en-US" sz="2800" dirty="0">
                <a:latin typeface="Courier New" panose="02070309020205020404" pitchFamily="49" charset="0"/>
              </a:rPr>
              <a:t>   </a:t>
            </a:r>
            <a:r>
              <a:rPr lang="en-US" altLang="en-US" sz="2800" b="1" dirty="0">
                <a:solidFill>
                  <a:srgbClr val="3D8963"/>
                </a:solidFill>
                <a:latin typeface="Courier New" panose="02070309020205020404" pitchFamily="49" charset="0"/>
              </a:rPr>
              <a:t>string s = "hello"; </a:t>
            </a:r>
            <a:r>
              <a:rPr lang="en-US" altLang="en-US" sz="2400" b="1" dirty="0">
                <a:solidFill>
                  <a:srgbClr val="3D8963"/>
                </a:solidFill>
                <a:latin typeface="Courier New" panose="02070309020205020404" pitchFamily="49" charset="0"/>
              </a:rPr>
              <a:t>//convert C-string</a:t>
            </a:r>
          </a:p>
          <a:p>
            <a:pPr eaLnBrk="1" hangingPunct="1">
              <a:lnSpc>
                <a:spcPct val="80000"/>
              </a:lnSpc>
              <a:buFontTx/>
              <a:buNone/>
            </a:pP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CCClass</a:t>
            </a:r>
            <a:r>
              <a:rPr lang="en-US" altLang="en-US" sz="2800" b="1" dirty="0">
                <a:solidFill>
                  <a:srgbClr val="3D8963"/>
                </a:solidFill>
                <a:latin typeface="Courier New" panose="02070309020205020404" pitchFamily="49" charset="0"/>
              </a:rPr>
              <a:t> </a:t>
            </a:r>
            <a:r>
              <a:rPr lang="en-US" altLang="en-US" sz="2800" b="1" dirty="0" err="1">
                <a:solidFill>
                  <a:srgbClr val="3D8963"/>
                </a:solidFill>
                <a:latin typeface="Courier New" panose="02070309020205020404" pitchFamily="49" charset="0"/>
              </a:rPr>
              <a:t>obj</a:t>
            </a:r>
            <a:r>
              <a:rPr lang="en-US" altLang="en-US" sz="2800" b="1" dirty="0">
                <a:solidFill>
                  <a:srgbClr val="3D8963"/>
                </a:solidFill>
                <a:latin typeface="Courier New" panose="02070309020205020404" pitchFamily="49" charset="0"/>
              </a:rPr>
              <a:t> = 24;   </a:t>
            </a:r>
            <a:r>
              <a:rPr lang="en-US" altLang="en-US" sz="2400" b="1" dirty="0">
                <a:solidFill>
                  <a:srgbClr val="3D8963"/>
                </a:solidFill>
                <a:latin typeface="Courier New" panose="02070309020205020404" pitchFamily="49" charset="0"/>
              </a:rPr>
              <a:t>//convert </a:t>
            </a:r>
            <a:r>
              <a:rPr lang="en-US" altLang="en-US" sz="2400" b="1" dirty="0" err="1">
                <a:solidFill>
                  <a:srgbClr val="3D8963"/>
                </a:solidFill>
                <a:latin typeface="Courier New" panose="02070309020205020404" pitchFamily="49" charset="0"/>
              </a:rPr>
              <a:t>int</a:t>
            </a:r>
            <a:endParaRPr lang="en-US" altLang="en-US" sz="2400" dirty="0"/>
          </a:p>
        </p:txBody>
      </p:sp>
      <p:sp>
        <p:nvSpPr>
          <p:cNvPr id="115716" name="Slide Number Placeholder 3">
            <a:extLst>
              <a:ext uri="{FF2B5EF4-FFF2-40B4-BE49-F238E27FC236}">
                <a16:creationId xmlns:a16="http://schemas.microsoft.com/office/drawing/2014/main" id="{535E5B3A-E841-8D47-B217-F1D179519FC9}"/>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13</a:t>
            </a:fld>
            <a:endParaRPr lang="en-US" altLang="en-US" sz="1200"/>
          </a:p>
        </p:txBody>
      </p:sp>
    </p:spTree>
    <p:extLst>
      <p:ext uri="{BB962C8B-B14F-4D97-AF65-F5344CB8AC3E}">
        <p14:creationId xmlns:p14="http://schemas.microsoft.com/office/powerpoint/2010/main" val="4633798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C1233A41-6D57-8440-8C2F-1524038B8DC7}"/>
              </a:ext>
            </a:extLst>
          </p:cNvPr>
          <p:cNvSpPr>
            <a:spLocks noGrp="1" noChangeArrowheads="1"/>
          </p:cNvSpPr>
          <p:nvPr>
            <p:ph type="title"/>
          </p:nvPr>
        </p:nvSpPr>
        <p:spPr>
          <a:xfrm>
            <a:off x="381000" y="152400"/>
            <a:ext cx="8534400" cy="1143000"/>
          </a:xfrm>
        </p:spPr>
        <p:txBody>
          <a:bodyPr/>
          <a:lstStyle/>
          <a:p>
            <a:pPr eaLnBrk="1" hangingPunct="1"/>
            <a:r>
              <a:rPr lang="en-US" altLang="en-US"/>
              <a:t>Uses of Convert Constructors</a:t>
            </a:r>
          </a:p>
        </p:txBody>
      </p:sp>
      <p:sp>
        <p:nvSpPr>
          <p:cNvPr id="117763" name="Rectangle 3">
            <a:extLst>
              <a:ext uri="{FF2B5EF4-FFF2-40B4-BE49-F238E27FC236}">
                <a16:creationId xmlns:a16="http://schemas.microsoft.com/office/drawing/2014/main" id="{3A9824E1-0C9A-704A-AABA-80BA296C2922}"/>
              </a:ext>
            </a:extLst>
          </p:cNvPr>
          <p:cNvSpPr>
            <a:spLocks noGrp="1" noChangeArrowheads="1"/>
          </p:cNvSpPr>
          <p:nvPr>
            <p:ph idx="1"/>
          </p:nvPr>
        </p:nvSpPr>
        <p:spPr>
          <a:xfrm>
            <a:off x="228600" y="1295400"/>
            <a:ext cx="8610600" cy="4800600"/>
          </a:xfrm>
        </p:spPr>
        <p:txBody>
          <a:bodyPr/>
          <a:lstStyle/>
          <a:p>
            <a:pPr eaLnBrk="1" hangingPunct="1">
              <a:lnSpc>
                <a:spcPct val="80000"/>
              </a:lnSpc>
            </a:pPr>
            <a:r>
              <a:rPr lang="en-US" altLang="en-US" dirty="0"/>
              <a:t>Convert constructors allow functions that take the class type as parameter to take parameters of other types:</a:t>
            </a:r>
          </a:p>
          <a:p>
            <a:pPr marL="0" indent="0" eaLnBrk="1" hangingPunct="1">
              <a:lnSpc>
                <a:spcPct val="80000"/>
              </a:lnSpc>
              <a:buNone/>
            </a:pPr>
            <a:endParaRPr lang="en-US" altLang="en-US" dirty="0"/>
          </a:p>
          <a:p>
            <a:pPr eaLnBrk="1" hangingPunct="1">
              <a:lnSpc>
                <a:spcPct val="80000"/>
              </a:lnSpc>
              <a:spcBef>
                <a:spcPct val="60000"/>
              </a:spcBef>
              <a:buFontTx/>
              <a:buNone/>
            </a:pPr>
            <a:r>
              <a:rPr lang="en-US" altLang="en-US" sz="2600" dirty="0">
                <a:latin typeface="Courier New" panose="02070309020205020404" pitchFamily="49" charset="0"/>
              </a:rPr>
              <a:t> </a:t>
            </a:r>
            <a:r>
              <a:rPr lang="en-US" altLang="en-US" sz="2600" b="1" dirty="0">
                <a:solidFill>
                  <a:srgbClr val="3D8963"/>
                </a:solidFill>
                <a:latin typeface="Courier New" panose="02070309020205020404" pitchFamily="49" charset="0"/>
              </a:rPr>
              <a:t>void </a:t>
            </a:r>
            <a:r>
              <a:rPr lang="en-US" altLang="en-US" sz="2600" b="1" dirty="0" err="1">
                <a:solidFill>
                  <a:srgbClr val="3D8963"/>
                </a:solidFill>
                <a:latin typeface="Courier New" panose="02070309020205020404" pitchFamily="49" charset="0"/>
              </a:rPr>
              <a:t>myFun</a:t>
            </a:r>
            <a:r>
              <a:rPr lang="en-US" altLang="en-US" sz="2600" b="1" dirty="0">
                <a:solidFill>
                  <a:srgbClr val="3D8963"/>
                </a:solidFill>
                <a:latin typeface="Courier New" panose="02070309020205020404" pitchFamily="49" charset="0"/>
              </a:rPr>
              <a:t>(string s); // needs string</a:t>
            </a:r>
          </a:p>
          <a:p>
            <a:pPr eaLnBrk="1" hangingPunct="1">
              <a:lnSpc>
                <a:spcPct val="80000"/>
              </a:lnSpc>
              <a:spcBef>
                <a:spcPct val="0"/>
              </a:spcBef>
              <a:buFontTx/>
              <a:buNone/>
            </a:pPr>
            <a:r>
              <a:rPr lang="en-US" altLang="en-US" sz="2600" b="1" dirty="0">
                <a:solidFill>
                  <a:srgbClr val="3D8963"/>
                </a:solidFill>
                <a:latin typeface="Courier New" panose="02070309020205020404" pitchFamily="49" charset="0"/>
              </a:rPr>
              <a:t>                       // object</a:t>
            </a:r>
            <a:endParaRPr lang="en-US" altLang="en-US" sz="2600" dirty="0"/>
          </a:p>
          <a:p>
            <a:pPr eaLnBrk="1" hangingPunct="1">
              <a:lnSpc>
                <a:spcPct val="80000"/>
              </a:lnSpc>
              <a:buFontTx/>
              <a:buNone/>
            </a:pPr>
            <a:r>
              <a:rPr lang="en-US" altLang="en-US" sz="2600" b="1" dirty="0">
                <a:solidFill>
                  <a:srgbClr val="3D8963"/>
                </a:solidFill>
                <a:latin typeface="Courier New" panose="02070309020205020404" pitchFamily="49" charset="0"/>
              </a:rPr>
              <a:t> </a:t>
            </a:r>
            <a:r>
              <a:rPr lang="en-US" altLang="en-US" sz="2600" b="1" dirty="0" err="1">
                <a:solidFill>
                  <a:srgbClr val="3D8963"/>
                </a:solidFill>
                <a:latin typeface="Courier New" panose="02070309020205020404" pitchFamily="49" charset="0"/>
              </a:rPr>
              <a:t>myFun</a:t>
            </a:r>
            <a:r>
              <a:rPr lang="en-US" altLang="en-US" sz="2600" b="1" dirty="0">
                <a:solidFill>
                  <a:srgbClr val="3D8963"/>
                </a:solidFill>
                <a:latin typeface="Courier New" panose="02070309020205020404" pitchFamily="49" charset="0"/>
              </a:rPr>
              <a:t>("hello");       // accepts C-string</a:t>
            </a:r>
          </a:p>
          <a:p>
            <a:pPr eaLnBrk="1" hangingPunct="1">
              <a:lnSpc>
                <a:spcPct val="80000"/>
              </a:lnSpc>
              <a:buFontTx/>
              <a:buNone/>
            </a:pPr>
            <a:endParaRPr lang="en-US" altLang="en-US" sz="2600" b="1" dirty="0">
              <a:solidFill>
                <a:srgbClr val="3D8963"/>
              </a:solidFill>
              <a:latin typeface="Courier New" panose="02070309020205020404" pitchFamily="49" charset="0"/>
            </a:endParaRPr>
          </a:p>
          <a:p>
            <a:pPr eaLnBrk="1" hangingPunct="1">
              <a:lnSpc>
                <a:spcPct val="80000"/>
              </a:lnSpc>
              <a:buFontTx/>
              <a:buNone/>
            </a:pPr>
            <a:endParaRPr lang="en-US" altLang="en-US" sz="2600" b="1" dirty="0">
              <a:solidFill>
                <a:srgbClr val="3D8963"/>
              </a:solidFill>
              <a:latin typeface="Courier New" panose="02070309020205020404" pitchFamily="49" charset="0"/>
            </a:endParaRPr>
          </a:p>
          <a:p>
            <a:pPr eaLnBrk="1" hangingPunct="1">
              <a:lnSpc>
                <a:spcPct val="80000"/>
              </a:lnSpc>
              <a:buFontTx/>
              <a:buNone/>
            </a:pPr>
            <a:r>
              <a:rPr lang="en-US" altLang="en-US" sz="2600" b="1" dirty="0">
                <a:solidFill>
                  <a:srgbClr val="3D8963"/>
                </a:solidFill>
                <a:latin typeface="Courier New" panose="02070309020205020404" pitchFamily="49" charset="0"/>
              </a:rPr>
              <a:t> void </a:t>
            </a:r>
            <a:r>
              <a:rPr lang="en-US" altLang="en-US" sz="2600" b="1" dirty="0" err="1">
                <a:solidFill>
                  <a:srgbClr val="3D8963"/>
                </a:solidFill>
                <a:latin typeface="Courier New" panose="02070309020205020404" pitchFamily="49" charset="0"/>
              </a:rPr>
              <a:t>myFun</a:t>
            </a:r>
            <a:r>
              <a:rPr lang="en-US" altLang="en-US" sz="2600" b="1" dirty="0">
                <a:solidFill>
                  <a:srgbClr val="3D8963"/>
                </a:solidFill>
                <a:latin typeface="Courier New" panose="02070309020205020404" pitchFamily="49" charset="0"/>
              </a:rPr>
              <a:t>(</a:t>
            </a:r>
            <a:r>
              <a:rPr lang="en-US" altLang="en-US" sz="2600" b="1" dirty="0" err="1">
                <a:solidFill>
                  <a:srgbClr val="3D8963"/>
                </a:solidFill>
                <a:latin typeface="Courier New" panose="02070309020205020404" pitchFamily="49" charset="0"/>
              </a:rPr>
              <a:t>CCClass</a:t>
            </a:r>
            <a:r>
              <a:rPr lang="en-US" altLang="en-US" sz="2600" b="1" dirty="0">
                <a:solidFill>
                  <a:srgbClr val="3D8963"/>
                </a:solidFill>
                <a:latin typeface="Courier New" panose="02070309020205020404" pitchFamily="49" charset="0"/>
              </a:rPr>
              <a:t> c);</a:t>
            </a:r>
          </a:p>
          <a:p>
            <a:pPr eaLnBrk="1" hangingPunct="1">
              <a:lnSpc>
                <a:spcPct val="80000"/>
              </a:lnSpc>
              <a:buFontTx/>
              <a:buNone/>
            </a:pPr>
            <a:r>
              <a:rPr lang="en-US" altLang="en-US" sz="2600" b="1" dirty="0">
                <a:solidFill>
                  <a:srgbClr val="3D8963"/>
                </a:solidFill>
                <a:latin typeface="Courier New" panose="02070309020205020404" pitchFamily="49" charset="0"/>
              </a:rPr>
              <a:t> </a:t>
            </a:r>
            <a:r>
              <a:rPr lang="en-US" altLang="en-US" sz="2600" b="1" dirty="0" err="1">
                <a:solidFill>
                  <a:srgbClr val="3D8963"/>
                </a:solidFill>
                <a:latin typeface="Courier New" panose="02070309020205020404" pitchFamily="49" charset="0"/>
              </a:rPr>
              <a:t>myFun</a:t>
            </a:r>
            <a:r>
              <a:rPr lang="en-US" altLang="en-US" sz="2600" b="1" dirty="0">
                <a:solidFill>
                  <a:srgbClr val="3D8963"/>
                </a:solidFill>
                <a:latin typeface="Courier New" panose="02070309020205020404" pitchFamily="49" charset="0"/>
              </a:rPr>
              <a:t>(34);            // accepts </a:t>
            </a:r>
            <a:r>
              <a:rPr lang="en-US" altLang="en-US" sz="2600" b="1" dirty="0" err="1">
                <a:solidFill>
                  <a:srgbClr val="3D8963"/>
                </a:solidFill>
                <a:latin typeface="Courier New" panose="02070309020205020404" pitchFamily="49" charset="0"/>
              </a:rPr>
              <a:t>int</a:t>
            </a:r>
            <a:endParaRPr lang="en-US" altLang="en-US" sz="2600" b="1" dirty="0">
              <a:solidFill>
                <a:srgbClr val="3D8963"/>
              </a:solidFill>
              <a:latin typeface="Courier New" panose="02070309020205020404" pitchFamily="49" charset="0"/>
            </a:endParaRPr>
          </a:p>
        </p:txBody>
      </p:sp>
      <p:sp>
        <p:nvSpPr>
          <p:cNvPr id="117764" name="Slide Number Placeholder 3">
            <a:extLst>
              <a:ext uri="{FF2B5EF4-FFF2-40B4-BE49-F238E27FC236}">
                <a16:creationId xmlns:a16="http://schemas.microsoft.com/office/drawing/2014/main" id="{51B91344-A42F-9445-9BC2-3A7E45D508EE}"/>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14</a:t>
            </a:fld>
            <a:endParaRPr lang="en-US" altLang="en-US" sz="1200"/>
          </a:p>
        </p:txBody>
      </p:sp>
    </p:spTree>
    <p:extLst>
      <p:ext uri="{BB962C8B-B14F-4D97-AF65-F5344CB8AC3E}">
        <p14:creationId xmlns:p14="http://schemas.microsoft.com/office/powerpoint/2010/main" val="20548375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589C7B81-36B8-B14F-A444-A0D91E30678D}"/>
              </a:ext>
            </a:extLst>
          </p:cNvPr>
          <p:cNvSpPr>
            <a:spLocks noGrp="1"/>
          </p:cNvSpPr>
          <p:nvPr>
            <p:ph type="title"/>
          </p:nvPr>
        </p:nvSpPr>
        <p:spPr/>
        <p:txBody>
          <a:bodyPr/>
          <a:lstStyle/>
          <a:p>
            <a:pPr eaLnBrk="1" hangingPunct="1"/>
            <a:r>
              <a:rPr lang="en-US" altLang="en-US"/>
              <a:t>Rvalue Reference</a:t>
            </a:r>
          </a:p>
        </p:txBody>
      </p:sp>
      <p:sp>
        <p:nvSpPr>
          <p:cNvPr id="3" name="Content Placeholder 2">
            <a:extLst>
              <a:ext uri="{FF2B5EF4-FFF2-40B4-BE49-F238E27FC236}">
                <a16:creationId xmlns:a16="http://schemas.microsoft.com/office/drawing/2014/main" id="{37F395AF-03B1-5044-B34E-9167405FD39C}"/>
              </a:ext>
            </a:extLst>
          </p:cNvPr>
          <p:cNvSpPr>
            <a:spLocks noGrp="1"/>
          </p:cNvSpPr>
          <p:nvPr>
            <p:ph idx="1"/>
          </p:nvPr>
        </p:nvSpPr>
        <p:spPr/>
        <p:txBody>
          <a:bodyPr/>
          <a:lstStyle/>
          <a:p>
            <a:pPr marL="0" indent="0" eaLnBrk="1" hangingPunct="1">
              <a:buFontTx/>
              <a:buNone/>
              <a:defRPr/>
            </a:pPr>
            <a:r>
              <a:rPr lang="en-US" dirty="0"/>
              <a:t>(Introduced in C++ 11)</a:t>
            </a:r>
          </a:p>
          <a:p>
            <a:pPr eaLnBrk="1" hangingPunct="1">
              <a:buFont typeface="Arial" panose="020B0604020202020204" pitchFamily="34" charset="0"/>
              <a:buChar char="•"/>
              <a:defRPr/>
            </a:pPr>
            <a:r>
              <a:rPr lang="en-US" sz="2800" dirty="0"/>
              <a:t>An </a:t>
            </a:r>
            <a:r>
              <a:rPr lang="en-US" sz="2800" dirty="0" err="1">
                <a:solidFill>
                  <a:srgbClr val="495899"/>
                </a:solidFill>
              </a:rPr>
              <a:t>rvalue</a:t>
            </a:r>
            <a:r>
              <a:rPr lang="en-US" sz="2800" dirty="0">
                <a:solidFill>
                  <a:srgbClr val="495899"/>
                </a:solidFill>
              </a:rPr>
              <a:t> reference </a:t>
            </a:r>
            <a:r>
              <a:rPr lang="en-US" sz="2800" dirty="0"/>
              <a:t>is a reference variable that refers to an </a:t>
            </a:r>
            <a:r>
              <a:rPr lang="en-US" sz="2800" dirty="0" err="1"/>
              <a:t>rvalue</a:t>
            </a:r>
            <a:r>
              <a:rPr lang="en-US" sz="2800" dirty="0"/>
              <a:t>.  It is declared with the &amp;&amp; operator</a:t>
            </a:r>
            <a:r>
              <a:rPr lang="en-US" dirty="0"/>
              <a:t>:</a:t>
            </a:r>
          </a:p>
          <a:p>
            <a:pPr marL="0" indent="0" eaLnBrk="1" hangingPunct="1">
              <a:buNone/>
              <a:defRPr/>
            </a:pPr>
            <a:endParaRPr lang="en-US" dirty="0"/>
          </a:p>
          <a:p>
            <a:pPr marL="0" indent="0" eaLnBrk="1" hangingPunct="1">
              <a:buFontTx/>
              <a:buNone/>
              <a:defRPr/>
            </a:pPr>
            <a:r>
              <a:rPr lang="en-US" dirty="0"/>
              <a:t>    </a:t>
            </a:r>
            <a:r>
              <a:rPr lang="en-US" b="1" dirty="0">
                <a:solidFill>
                  <a:srgbClr val="00B050"/>
                </a:solidFill>
                <a:latin typeface="Courier New" panose="02070309020205020404" pitchFamily="49" charset="0"/>
                <a:cs typeface="Courier New" panose="02070309020205020404" pitchFamily="49" charset="0"/>
              </a:rPr>
              <a:t>double &amp;&amp; </a:t>
            </a:r>
            <a:r>
              <a:rPr lang="en-US" b="1" dirty="0" err="1">
                <a:solidFill>
                  <a:srgbClr val="00B050"/>
                </a:solidFill>
                <a:latin typeface="Courier New" panose="02070309020205020404" pitchFamily="49" charset="0"/>
                <a:cs typeface="Courier New" panose="02070309020205020404" pitchFamily="49" charset="0"/>
              </a:rPr>
              <a:t>powRef</a:t>
            </a:r>
            <a:r>
              <a:rPr lang="en-US" b="1" dirty="0">
                <a:solidFill>
                  <a:srgbClr val="00B050"/>
                </a:solidFill>
                <a:latin typeface="Courier New" panose="02070309020205020404" pitchFamily="49" charset="0"/>
                <a:cs typeface="Courier New" panose="02070309020205020404" pitchFamily="49" charset="0"/>
              </a:rPr>
              <a:t> = pow(3.0, 2);</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cout</a:t>
            </a:r>
            <a:r>
              <a:rPr lang="en-US" b="1" dirty="0">
                <a:solidFill>
                  <a:srgbClr val="00B050"/>
                </a:solidFill>
                <a:latin typeface="Courier New" panose="02070309020205020404" pitchFamily="49" charset="0"/>
                <a:cs typeface="Courier New" panose="02070309020205020404" pitchFamily="49" charset="0"/>
              </a:rPr>
              <a:t> &lt;&lt; </a:t>
            </a:r>
            <a:r>
              <a:rPr lang="en-US" b="1" dirty="0" err="1">
                <a:solidFill>
                  <a:srgbClr val="00B050"/>
                </a:solidFill>
                <a:latin typeface="Courier New" panose="02070309020205020404" pitchFamily="49" charset="0"/>
                <a:cs typeface="Courier New" panose="02070309020205020404" pitchFamily="49" charset="0"/>
              </a:rPr>
              <a:t>powRef</a:t>
            </a:r>
            <a:r>
              <a:rPr lang="en-US" b="1" dirty="0">
                <a:solidFill>
                  <a:srgbClr val="00B050"/>
                </a:solidFill>
                <a:latin typeface="Courier New" panose="02070309020205020404" pitchFamily="49" charset="0"/>
                <a:cs typeface="Courier New" panose="02070309020205020404" pitchFamily="49" charset="0"/>
              </a:rPr>
              <a:t> &lt;&lt; </a:t>
            </a:r>
            <a:r>
              <a:rPr lang="en-US" b="1" dirty="0" err="1">
                <a:solidFill>
                  <a:srgbClr val="00B050"/>
                </a:solidFill>
                <a:latin typeface="Courier New" panose="02070309020205020404" pitchFamily="49" charset="0"/>
                <a:cs typeface="Courier New" panose="02070309020205020404" pitchFamily="49" charset="0"/>
              </a:rPr>
              <a:t>endl</a:t>
            </a:r>
            <a:r>
              <a:rPr lang="en-US" b="1" dirty="0">
                <a:solidFill>
                  <a:srgbClr val="00B050"/>
                </a:solidFill>
                <a:latin typeface="Courier New" panose="02070309020205020404" pitchFamily="49" charset="0"/>
                <a:cs typeface="Courier New" panose="02070309020205020404" pitchFamily="49" charset="0"/>
              </a:rPr>
              <a:t>;</a:t>
            </a:r>
          </a:p>
          <a:p>
            <a:pPr marL="0" indent="0" eaLnBrk="1" hangingPunct="1">
              <a:buFontTx/>
              <a:buNone/>
              <a:defRPr/>
            </a:pPr>
            <a:endParaRPr lang="en-US" b="1" dirty="0">
              <a:solidFill>
                <a:srgbClr val="00B050"/>
              </a:solidFill>
              <a:latin typeface="Courier New" panose="02070309020205020404" pitchFamily="49" charset="0"/>
              <a:cs typeface="Courier New" panose="02070309020205020404" pitchFamily="49" charset="0"/>
            </a:endParaRPr>
          </a:p>
          <a:p>
            <a:pPr eaLnBrk="1" hangingPunct="1">
              <a:buFont typeface="Arial" panose="020B0604020202020204" pitchFamily="34" charset="0"/>
              <a:buChar char="•"/>
              <a:defRPr/>
            </a:pPr>
            <a:r>
              <a:rPr lang="en-US" sz="2800" dirty="0">
                <a:cs typeface="Courier New" panose="02070309020205020404" pitchFamily="49" charset="0"/>
              </a:rPr>
              <a:t>Declaring the </a:t>
            </a:r>
            <a:r>
              <a:rPr lang="en-US" sz="2800" dirty="0" err="1">
                <a:cs typeface="Courier New" panose="02070309020205020404" pitchFamily="49" charset="0"/>
              </a:rPr>
              <a:t>rvalue</a:t>
            </a:r>
            <a:r>
              <a:rPr lang="en-US" sz="2800" dirty="0">
                <a:cs typeface="Courier New" panose="02070309020205020404" pitchFamily="49" charset="0"/>
              </a:rPr>
              <a:t> reference assigns a name to the temporary location holding the value of the expression, making it no longer an </a:t>
            </a:r>
            <a:r>
              <a:rPr lang="en-US" sz="2800" dirty="0" err="1">
                <a:cs typeface="Courier New" panose="02070309020205020404" pitchFamily="49" charset="0"/>
              </a:rPr>
              <a:t>rvalue</a:t>
            </a:r>
            <a:r>
              <a:rPr lang="en-US" sz="2800" b="1" dirty="0">
                <a:solidFill>
                  <a:srgbClr val="00B050"/>
                </a:solidFill>
                <a:latin typeface="Courier New" panose="02070309020205020404" pitchFamily="49" charset="0"/>
                <a:cs typeface="Courier New" panose="02070309020205020404" pitchFamily="49" charset="0"/>
              </a:rPr>
              <a:t> </a:t>
            </a:r>
          </a:p>
        </p:txBody>
      </p:sp>
      <p:sp>
        <p:nvSpPr>
          <p:cNvPr id="82948" name="Slide Number Placeholder 3">
            <a:extLst>
              <a:ext uri="{FF2B5EF4-FFF2-40B4-BE49-F238E27FC236}">
                <a16:creationId xmlns:a16="http://schemas.microsoft.com/office/drawing/2014/main" id="{68E82CC7-893E-F247-BB4D-19A9B8BCA431}"/>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2</a:t>
            </a:fld>
            <a:endParaRPr lang="en-US" altLang="en-US" sz="1200"/>
          </a:p>
        </p:txBody>
      </p:sp>
    </p:spTree>
    <p:extLst>
      <p:ext uri="{BB962C8B-B14F-4D97-AF65-F5344CB8AC3E}">
        <p14:creationId xmlns:p14="http://schemas.microsoft.com/office/powerpoint/2010/main" val="1986784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a:extLst>
              <a:ext uri="{FF2B5EF4-FFF2-40B4-BE49-F238E27FC236}">
                <a16:creationId xmlns:a16="http://schemas.microsoft.com/office/drawing/2014/main" id="{589C7B81-36B8-B14F-A444-A0D91E30678D}"/>
              </a:ext>
            </a:extLst>
          </p:cNvPr>
          <p:cNvSpPr>
            <a:spLocks noGrp="1"/>
          </p:cNvSpPr>
          <p:nvPr>
            <p:ph type="title"/>
          </p:nvPr>
        </p:nvSpPr>
        <p:spPr/>
        <p:txBody>
          <a:bodyPr/>
          <a:lstStyle/>
          <a:p>
            <a:pPr eaLnBrk="1" hangingPunct="1"/>
            <a:r>
              <a:rPr lang="en-US" altLang="en-US"/>
              <a:t>Rvalue Reference</a:t>
            </a:r>
          </a:p>
        </p:txBody>
      </p:sp>
      <p:sp>
        <p:nvSpPr>
          <p:cNvPr id="3" name="Content Placeholder 2">
            <a:extLst>
              <a:ext uri="{FF2B5EF4-FFF2-40B4-BE49-F238E27FC236}">
                <a16:creationId xmlns:a16="http://schemas.microsoft.com/office/drawing/2014/main" id="{37F395AF-03B1-5044-B34E-9167405FD39C}"/>
              </a:ext>
            </a:extLst>
          </p:cNvPr>
          <p:cNvSpPr>
            <a:spLocks noGrp="1"/>
          </p:cNvSpPr>
          <p:nvPr>
            <p:ph idx="1"/>
          </p:nvPr>
        </p:nvSpPr>
        <p:spPr>
          <a:xfrm>
            <a:off x="457200" y="1131525"/>
            <a:ext cx="8458200" cy="5345475"/>
          </a:xfrm>
        </p:spPr>
        <p:txBody>
          <a:bodyPr>
            <a:normAutofit/>
          </a:bodyPr>
          <a:lstStyle/>
          <a:p>
            <a:pPr marL="0" indent="0" eaLnBrk="1" hangingPunct="1">
              <a:buFontTx/>
              <a:buNone/>
              <a:defRPr/>
            </a:pPr>
            <a:r>
              <a:rPr lang="en-US" dirty="0"/>
              <a:t>(Introduced in C++ 11)</a:t>
            </a:r>
          </a:p>
          <a:p>
            <a:pPr marL="0" indent="0" eaLnBrk="1" hangingPunct="1">
              <a:buNone/>
              <a:defRPr/>
            </a:pPr>
            <a:endParaRPr lang="en-US" dirty="0"/>
          </a:p>
          <a:p>
            <a:pPr marL="0" indent="0" eaLnBrk="1" hangingPunct="1">
              <a:buFontTx/>
              <a:buNone/>
              <a:defRPr/>
            </a:pPr>
            <a:r>
              <a:rPr lang="en-US" dirty="0"/>
              <a:t>    </a:t>
            </a:r>
            <a:r>
              <a:rPr lang="en-US" b="1" dirty="0" err="1">
                <a:solidFill>
                  <a:srgbClr val="00B050"/>
                </a:solidFill>
                <a:latin typeface="Courier New" panose="02070309020205020404" pitchFamily="49" charset="0"/>
                <a:cs typeface="Courier New" panose="02070309020205020404" pitchFamily="49" charset="0"/>
              </a:rPr>
              <a:t>int</a:t>
            </a:r>
            <a:r>
              <a:rPr lang="en-US" b="1" dirty="0">
                <a:solidFill>
                  <a:srgbClr val="00B050"/>
                </a:solidFill>
                <a:latin typeface="Courier New" panose="02070309020205020404" pitchFamily="49" charset="0"/>
                <a:cs typeface="Courier New" panose="02070309020205020404" pitchFamily="49" charset="0"/>
              </a:rPr>
              <a:t> x = 0;</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int</a:t>
            </a:r>
            <a:r>
              <a:rPr lang="en-US" b="1" dirty="0">
                <a:solidFill>
                  <a:srgbClr val="00B050"/>
                </a:solidFill>
                <a:latin typeface="Courier New" panose="02070309020205020404" pitchFamily="49" charset="0"/>
                <a:cs typeface="Courier New" panose="02070309020205020404" pitchFamily="49" charset="0"/>
              </a:rPr>
              <a:t> &amp;&amp; </a:t>
            </a:r>
            <a:r>
              <a:rPr lang="en-US" b="1" dirty="0" err="1">
                <a:solidFill>
                  <a:srgbClr val="00B050"/>
                </a:solidFill>
                <a:latin typeface="Courier New" panose="02070309020205020404" pitchFamily="49" charset="0"/>
                <a:cs typeface="Courier New" panose="02070309020205020404" pitchFamily="49" charset="0"/>
              </a:rPr>
              <a:t>rRefx</a:t>
            </a:r>
            <a:r>
              <a:rPr lang="en-US" b="1" dirty="0">
                <a:solidFill>
                  <a:srgbClr val="00B050"/>
                </a:solidFill>
                <a:latin typeface="Courier New" panose="02070309020205020404" pitchFamily="49" charset="0"/>
                <a:cs typeface="Courier New" panose="02070309020205020404" pitchFamily="49" charset="0"/>
              </a:rPr>
              <a:t> = x;  // will not compile</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a:t>
            </a:r>
          </a:p>
          <a:p>
            <a:pPr marL="0" indent="0">
              <a:buNone/>
              <a:defRPr/>
            </a:pP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int</a:t>
            </a:r>
            <a:r>
              <a:rPr lang="en-US" b="1" dirty="0">
                <a:solidFill>
                  <a:srgbClr val="00B050"/>
                </a:solidFill>
                <a:latin typeface="Courier New" panose="02070309020205020404" pitchFamily="49" charset="0"/>
                <a:cs typeface="Courier New" panose="02070309020205020404" pitchFamily="49" charset="0"/>
              </a:rPr>
              <a:t> &amp;&amp; rRef1 = square(5);  // valid</a:t>
            </a:r>
          </a:p>
          <a:p>
            <a:pPr marL="0" indent="0">
              <a:buNone/>
              <a:defRPr/>
            </a:pPr>
            <a:endParaRPr lang="en-US" b="1" dirty="0">
              <a:solidFill>
                <a:srgbClr val="00B050"/>
              </a:solidFill>
              <a:latin typeface="Courier New" panose="02070309020205020404" pitchFamily="49" charset="0"/>
              <a:cs typeface="Courier New" panose="02070309020205020404" pitchFamily="49" charset="0"/>
            </a:endParaRP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int</a:t>
            </a:r>
            <a:r>
              <a:rPr lang="en-US" b="1" dirty="0">
                <a:solidFill>
                  <a:srgbClr val="00B050"/>
                </a:solidFill>
                <a:latin typeface="Courier New" panose="02070309020205020404" pitchFamily="49" charset="0"/>
                <a:cs typeface="Courier New" panose="02070309020205020404" pitchFamily="49" charset="0"/>
              </a:rPr>
              <a:t> &amp;&amp; rRef2 = rRef1; // will not compile</a:t>
            </a:r>
          </a:p>
          <a:p>
            <a:pPr marL="0" indent="0" eaLnBrk="1" hangingPunct="1">
              <a:buFontTx/>
              <a:buNone/>
              <a:defRPr/>
            </a:pPr>
            <a:r>
              <a:rPr lang="en-US" b="1" dirty="0">
                <a:solidFill>
                  <a:srgbClr val="00B050"/>
                </a:solidFill>
                <a:latin typeface="Courier New" panose="02070309020205020404" pitchFamily="49" charset="0"/>
                <a:cs typeface="Courier New" panose="02070309020205020404" pitchFamily="49" charset="0"/>
              </a:rPr>
              <a:t>  </a:t>
            </a:r>
            <a:r>
              <a:rPr lang="en-US" b="1" dirty="0" err="1">
                <a:solidFill>
                  <a:srgbClr val="00B050"/>
                </a:solidFill>
                <a:latin typeface="Courier New" panose="02070309020205020404" pitchFamily="49" charset="0"/>
                <a:cs typeface="Courier New" panose="02070309020205020404" pitchFamily="49" charset="0"/>
              </a:rPr>
              <a:t>cout</a:t>
            </a:r>
            <a:r>
              <a:rPr lang="en-US" b="1" dirty="0">
                <a:solidFill>
                  <a:srgbClr val="00B050"/>
                </a:solidFill>
                <a:latin typeface="Courier New" panose="02070309020205020404" pitchFamily="49" charset="0"/>
                <a:cs typeface="Courier New" panose="02070309020205020404" pitchFamily="49" charset="0"/>
              </a:rPr>
              <a:t> &lt;&lt; </a:t>
            </a:r>
            <a:r>
              <a:rPr lang="en-US" b="1" dirty="0" err="1">
                <a:solidFill>
                  <a:srgbClr val="00B050"/>
                </a:solidFill>
                <a:latin typeface="Courier New" panose="02070309020205020404" pitchFamily="49" charset="0"/>
                <a:cs typeface="Courier New" panose="02070309020205020404" pitchFamily="49" charset="0"/>
              </a:rPr>
              <a:t>powRef</a:t>
            </a:r>
            <a:r>
              <a:rPr lang="en-US" b="1" dirty="0">
                <a:solidFill>
                  <a:srgbClr val="00B050"/>
                </a:solidFill>
                <a:latin typeface="Courier New" panose="02070309020205020404" pitchFamily="49" charset="0"/>
                <a:cs typeface="Courier New" panose="02070309020205020404" pitchFamily="49" charset="0"/>
              </a:rPr>
              <a:t> &lt;&lt; </a:t>
            </a:r>
            <a:r>
              <a:rPr lang="en-US" b="1" dirty="0" err="1">
                <a:solidFill>
                  <a:srgbClr val="00B050"/>
                </a:solidFill>
                <a:latin typeface="Courier New" panose="02070309020205020404" pitchFamily="49" charset="0"/>
                <a:cs typeface="Courier New" panose="02070309020205020404" pitchFamily="49" charset="0"/>
              </a:rPr>
              <a:t>endl</a:t>
            </a:r>
            <a:r>
              <a:rPr lang="en-US" b="1" dirty="0">
                <a:solidFill>
                  <a:srgbClr val="00B050"/>
                </a:solidFill>
                <a:latin typeface="Courier New" panose="02070309020205020404" pitchFamily="49" charset="0"/>
                <a:cs typeface="Courier New" panose="02070309020205020404" pitchFamily="49" charset="0"/>
              </a:rPr>
              <a:t>;</a:t>
            </a:r>
          </a:p>
        </p:txBody>
      </p:sp>
      <p:sp>
        <p:nvSpPr>
          <p:cNvPr id="82948" name="Slide Number Placeholder 3">
            <a:extLst>
              <a:ext uri="{FF2B5EF4-FFF2-40B4-BE49-F238E27FC236}">
                <a16:creationId xmlns:a16="http://schemas.microsoft.com/office/drawing/2014/main" id="{68E82CC7-893E-F247-BB4D-19A9B8BCA431}"/>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3</a:t>
            </a:fld>
            <a:endParaRPr lang="en-US" altLang="en-US" sz="1200"/>
          </a:p>
        </p:txBody>
      </p:sp>
    </p:spTree>
    <p:extLst>
      <p:ext uri="{BB962C8B-B14F-4D97-AF65-F5344CB8AC3E}">
        <p14:creationId xmlns:p14="http://schemas.microsoft.com/office/powerpoint/2010/main" val="149595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3DBBE249-3E03-5A43-A199-0149585C1363}"/>
              </a:ext>
            </a:extLst>
          </p:cNvPr>
          <p:cNvSpPr>
            <a:spLocks noGrp="1"/>
          </p:cNvSpPr>
          <p:nvPr>
            <p:ph type="title"/>
          </p:nvPr>
        </p:nvSpPr>
        <p:spPr/>
        <p:txBody>
          <a:bodyPr/>
          <a:lstStyle/>
          <a:p>
            <a:pPr eaLnBrk="1" hangingPunct="1"/>
            <a:r>
              <a:rPr lang="en-US" altLang="en-US"/>
              <a:t>Move Assignment, Move Constructor</a:t>
            </a:r>
          </a:p>
        </p:txBody>
      </p:sp>
      <p:sp>
        <p:nvSpPr>
          <p:cNvPr id="3" name="Content Placeholder 2">
            <a:extLst>
              <a:ext uri="{FF2B5EF4-FFF2-40B4-BE49-F238E27FC236}">
                <a16:creationId xmlns:a16="http://schemas.microsoft.com/office/drawing/2014/main" id="{A0139C7F-0B13-8447-85A1-9C58AE0EC9B8}"/>
              </a:ext>
            </a:extLst>
          </p:cNvPr>
          <p:cNvSpPr>
            <a:spLocks noGrp="1"/>
          </p:cNvSpPr>
          <p:nvPr>
            <p:ph idx="1"/>
          </p:nvPr>
        </p:nvSpPr>
        <p:spPr>
          <a:xfrm>
            <a:off x="304800" y="1066800"/>
            <a:ext cx="8294688" cy="5029200"/>
          </a:xfrm>
        </p:spPr>
        <p:txBody>
          <a:bodyPr>
            <a:normAutofit/>
          </a:bodyPr>
          <a:lstStyle/>
          <a:p>
            <a:pPr marL="0" indent="0" eaLnBrk="1" hangingPunct="1">
              <a:buFontTx/>
              <a:buNone/>
              <a:defRPr/>
            </a:pPr>
            <a:r>
              <a:rPr lang="en-US" dirty="0"/>
              <a:t>(Introduced in C++ 11)</a:t>
            </a:r>
          </a:p>
          <a:p>
            <a:pPr eaLnBrk="1" hangingPunct="1">
              <a:defRPr/>
            </a:pPr>
            <a:r>
              <a:rPr lang="en-US" sz="3000" dirty="0"/>
              <a:t>Copy assignments and copy constructors are used when objects contain dynamic memory.  Deallocating memory in the target object, then allocating memory for the copy, then destroying the temporary object, is resource-intensive.</a:t>
            </a:r>
          </a:p>
          <a:p>
            <a:pPr eaLnBrk="1" hangingPunct="1">
              <a:defRPr/>
            </a:pPr>
            <a:r>
              <a:rPr lang="en-US" sz="3000" dirty="0">
                <a:solidFill>
                  <a:srgbClr val="495899"/>
                </a:solidFill>
              </a:rPr>
              <a:t>Move assignment </a:t>
            </a:r>
            <a:r>
              <a:rPr lang="en-US" sz="3000" dirty="0"/>
              <a:t>and </a:t>
            </a:r>
            <a:r>
              <a:rPr lang="en-US" sz="3000" dirty="0">
                <a:solidFill>
                  <a:srgbClr val="495899"/>
                </a:solidFill>
              </a:rPr>
              <a:t>move constructors</a:t>
            </a:r>
            <a:r>
              <a:rPr lang="en-US" sz="3000" dirty="0"/>
              <a:t>, which use </a:t>
            </a:r>
            <a:r>
              <a:rPr lang="en-US" sz="3000" dirty="0" err="1"/>
              <a:t>rvalue</a:t>
            </a:r>
            <a:r>
              <a:rPr lang="en-US" sz="3000" dirty="0"/>
              <a:t> references, are much more efficient.</a:t>
            </a:r>
          </a:p>
        </p:txBody>
      </p:sp>
      <p:sp>
        <p:nvSpPr>
          <p:cNvPr id="83972" name="Slide Number Placeholder 3">
            <a:extLst>
              <a:ext uri="{FF2B5EF4-FFF2-40B4-BE49-F238E27FC236}">
                <a16:creationId xmlns:a16="http://schemas.microsoft.com/office/drawing/2014/main" id="{33F8124F-AF16-A74D-A0D6-65F945156D72}"/>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4</a:t>
            </a:fld>
            <a:endParaRPr lang="en-US" altLang="en-US" sz="1200"/>
          </a:p>
        </p:txBody>
      </p:sp>
    </p:spTree>
    <p:extLst>
      <p:ext uri="{BB962C8B-B14F-4D97-AF65-F5344CB8AC3E}">
        <p14:creationId xmlns:p14="http://schemas.microsoft.com/office/powerpoint/2010/main" val="3311423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a:extLst>
              <a:ext uri="{FF2B5EF4-FFF2-40B4-BE49-F238E27FC236}">
                <a16:creationId xmlns:a16="http://schemas.microsoft.com/office/drawing/2014/main" id="{4E1715BF-6D9E-4E48-A653-7A27439FA6BA}"/>
              </a:ext>
            </a:extLst>
          </p:cNvPr>
          <p:cNvSpPr>
            <a:spLocks noGrp="1"/>
          </p:cNvSpPr>
          <p:nvPr>
            <p:ph type="title"/>
          </p:nvPr>
        </p:nvSpPr>
        <p:spPr/>
        <p:txBody>
          <a:bodyPr/>
          <a:lstStyle/>
          <a:p>
            <a:pPr eaLnBrk="1" hangingPunct="1"/>
            <a:r>
              <a:rPr lang="en-US" altLang="en-US"/>
              <a:t>Move Assignment/Constructor Details</a:t>
            </a:r>
          </a:p>
        </p:txBody>
      </p:sp>
      <p:sp>
        <p:nvSpPr>
          <p:cNvPr id="84995" name="Content Placeholder 2">
            <a:extLst>
              <a:ext uri="{FF2B5EF4-FFF2-40B4-BE49-F238E27FC236}">
                <a16:creationId xmlns:a16="http://schemas.microsoft.com/office/drawing/2014/main" id="{CB4E3F41-A623-6A44-8BFD-850F058DB00A}"/>
              </a:ext>
            </a:extLst>
          </p:cNvPr>
          <p:cNvSpPr>
            <a:spLocks noGrp="1"/>
          </p:cNvSpPr>
          <p:nvPr>
            <p:ph idx="1"/>
          </p:nvPr>
        </p:nvSpPr>
        <p:spPr>
          <a:xfrm>
            <a:off x="228600" y="1600200"/>
            <a:ext cx="8534400" cy="4572000"/>
          </a:xfrm>
        </p:spPr>
        <p:txBody>
          <a:bodyPr>
            <a:normAutofit lnSpcReduction="10000"/>
          </a:bodyPr>
          <a:lstStyle/>
          <a:p>
            <a:pPr eaLnBrk="1" hangingPunct="1"/>
            <a:r>
              <a:rPr lang="en-US" altLang="en-US" sz="3000" dirty="0"/>
              <a:t>Move assignment (overloaded = operator) and move constructor use an </a:t>
            </a:r>
            <a:r>
              <a:rPr lang="en-US" altLang="en-US" sz="3000" dirty="0" err="1"/>
              <a:t>rvalue</a:t>
            </a:r>
            <a:r>
              <a:rPr lang="en-US" altLang="en-US" sz="3000" dirty="0"/>
              <a:t> reference for the parameter</a:t>
            </a:r>
          </a:p>
          <a:p>
            <a:pPr eaLnBrk="1" hangingPunct="1"/>
            <a:r>
              <a:rPr lang="en-US" altLang="en-US" sz="3000" dirty="0"/>
              <a:t>The dynamic memory locations can be “taken” from the parameter and assigned to the members in the object invoking the assignment.</a:t>
            </a:r>
          </a:p>
          <a:p>
            <a:pPr eaLnBrk="1" hangingPunct="1"/>
            <a:r>
              <a:rPr lang="en-US" altLang="en-US" sz="3000" dirty="0"/>
              <a:t>Set dynamic fields in the parameter to </a:t>
            </a:r>
            <a:r>
              <a:rPr lang="en-US" altLang="en-US" sz="3000" b="1" dirty="0" err="1">
                <a:latin typeface="Courier New" panose="02070309020205020404" pitchFamily="49" charset="0"/>
                <a:cs typeface="Courier New" panose="02070309020205020404" pitchFamily="49" charset="0"/>
              </a:rPr>
              <a:t>nullptr</a:t>
            </a:r>
            <a:r>
              <a:rPr lang="en-US" altLang="en-US" sz="3000" dirty="0"/>
              <a:t> before the function ends and the parameter’s destructor executes.</a:t>
            </a:r>
          </a:p>
        </p:txBody>
      </p:sp>
      <p:sp>
        <p:nvSpPr>
          <p:cNvPr id="84996" name="Slide Number Placeholder 3">
            <a:extLst>
              <a:ext uri="{FF2B5EF4-FFF2-40B4-BE49-F238E27FC236}">
                <a16:creationId xmlns:a16="http://schemas.microsoft.com/office/drawing/2014/main" id="{B0E77C19-F686-DD4D-BAEE-BE9C43E0A6C8}"/>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5</a:t>
            </a:fld>
            <a:endParaRPr lang="en-US" altLang="en-US" sz="1200"/>
          </a:p>
        </p:txBody>
      </p:sp>
    </p:spTree>
    <p:extLst>
      <p:ext uri="{BB962C8B-B14F-4D97-AF65-F5344CB8AC3E}">
        <p14:creationId xmlns:p14="http://schemas.microsoft.com/office/powerpoint/2010/main" val="2545387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a:extLst>
              <a:ext uri="{FF2B5EF4-FFF2-40B4-BE49-F238E27FC236}">
                <a16:creationId xmlns:a16="http://schemas.microsoft.com/office/drawing/2014/main" id="{0AA543F0-CB0C-8440-B6B7-EF767C83E136}"/>
              </a:ext>
            </a:extLst>
          </p:cNvPr>
          <p:cNvSpPr>
            <a:spLocks noGrp="1"/>
          </p:cNvSpPr>
          <p:nvPr>
            <p:ph type="title"/>
          </p:nvPr>
        </p:nvSpPr>
        <p:spPr/>
        <p:txBody>
          <a:bodyPr/>
          <a:lstStyle/>
          <a:p>
            <a:pPr eaLnBrk="1" hangingPunct="1"/>
            <a:r>
              <a:rPr lang="en-US" altLang="en-US"/>
              <a:t>Moving is Not New</a:t>
            </a:r>
          </a:p>
        </p:txBody>
      </p:sp>
      <p:sp>
        <p:nvSpPr>
          <p:cNvPr id="87043" name="Content Placeholder 2">
            <a:extLst>
              <a:ext uri="{FF2B5EF4-FFF2-40B4-BE49-F238E27FC236}">
                <a16:creationId xmlns:a16="http://schemas.microsoft.com/office/drawing/2014/main" id="{D1032588-D866-A245-B090-F5BE65FFA256}"/>
              </a:ext>
            </a:extLst>
          </p:cNvPr>
          <p:cNvSpPr>
            <a:spLocks noGrp="1"/>
          </p:cNvSpPr>
          <p:nvPr>
            <p:ph idx="1"/>
          </p:nvPr>
        </p:nvSpPr>
        <p:spPr/>
        <p:txBody>
          <a:bodyPr>
            <a:normAutofit/>
          </a:bodyPr>
          <a:lstStyle/>
          <a:p>
            <a:pPr eaLnBrk="1" hangingPunct="1"/>
            <a:r>
              <a:rPr lang="en-US" altLang="en-US" sz="3000" dirty="0"/>
              <a:t>Though introduced in C++ 11, move operations have already been used by the compiler:</a:t>
            </a:r>
          </a:p>
          <a:p>
            <a:pPr lvl="1" eaLnBrk="1" hangingPunct="1"/>
            <a:r>
              <a:rPr lang="en-US" altLang="en-US" sz="3000" dirty="0"/>
              <a:t>when a non-void function returns a value</a:t>
            </a:r>
          </a:p>
          <a:p>
            <a:pPr lvl="1" eaLnBrk="1" hangingPunct="1"/>
            <a:r>
              <a:rPr lang="en-US" altLang="en-US" sz="3000" dirty="0"/>
              <a:t>when the right side of an assignment statement is an </a:t>
            </a:r>
            <a:r>
              <a:rPr lang="en-US" altLang="en-US" sz="3000" dirty="0" err="1"/>
              <a:t>rvalue</a:t>
            </a:r>
            <a:endParaRPr lang="en-US" altLang="en-US" sz="3000" dirty="0"/>
          </a:p>
          <a:p>
            <a:pPr lvl="1" eaLnBrk="1" hangingPunct="1"/>
            <a:r>
              <a:rPr lang="en-US" altLang="en-US" sz="3000" dirty="0"/>
              <a:t>on object </a:t>
            </a:r>
            <a:r>
              <a:rPr lang="en-US" altLang="en-US" sz="3000" dirty="0" err="1"/>
              <a:t>intialization</a:t>
            </a:r>
            <a:r>
              <a:rPr lang="en-US" altLang="en-US" sz="3000" dirty="0"/>
              <a:t> from a temporary object</a:t>
            </a:r>
          </a:p>
        </p:txBody>
      </p:sp>
      <p:sp>
        <p:nvSpPr>
          <p:cNvPr id="87044" name="Slide Number Placeholder 3">
            <a:extLst>
              <a:ext uri="{FF2B5EF4-FFF2-40B4-BE49-F238E27FC236}">
                <a16:creationId xmlns:a16="http://schemas.microsoft.com/office/drawing/2014/main" id="{6C27AD80-0E15-144A-9D88-B5C044472BA6}"/>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6</a:t>
            </a:fld>
            <a:endParaRPr lang="en-US" altLang="en-US" sz="1200"/>
          </a:p>
        </p:txBody>
      </p:sp>
    </p:spTree>
    <p:extLst>
      <p:ext uri="{BB962C8B-B14F-4D97-AF65-F5344CB8AC3E}">
        <p14:creationId xmlns:p14="http://schemas.microsoft.com/office/powerpoint/2010/main" val="708256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a:extLst>
              <a:ext uri="{FF2B5EF4-FFF2-40B4-BE49-F238E27FC236}">
                <a16:creationId xmlns:a16="http://schemas.microsoft.com/office/drawing/2014/main" id="{3EE33962-7094-B24C-98D7-8FC2B01E9860}"/>
              </a:ext>
            </a:extLst>
          </p:cNvPr>
          <p:cNvSpPr>
            <a:spLocks noGrp="1"/>
          </p:cNvSpPr>
          <p:nvPr>
            <p:ph type="title"/>
          </p:nvPr>
        </p:nvSpPr>
        <p:spPr/>
        <p:txBody>
          <a:bodyPr/>
          <a:lstStyle/>
          <a:p>
            <a:pPr eaLnBrk="1" hangingPunct="1"/>
            <a:r>
              <a:rPr lang="en-US" altLang="en-US"/>
              <a:t>Default Class Operations</a:t>
            </a:r>
          </a:p>
        </p:txBody>
      </p:sp>
      <p:sp>
        <p:nvSpPr>
          <p:cNvPr id="88067" name="Content Placeholder 2">
            <a:extLst>
              <a:ext uri="{FF2B5EF4-FFF2-40B4-BE49-F238E27FC236}">
                <a16:creationId xmlns:a16="http://schemas.microsoft.com/office/drawing/2014/main" id="{4019AD47-64A0-5C46-99CD-E19C9980951A}"/>
              </a:ext>
            </a:extLst>
          </p:cNvPr>
          <p:cNvSpPr>
            <a:spLocks noGrp="1"/>
          </p:cNvSpPr>
          <p:nvPr>
            <p:ph idx="1"/>
          </p:nvPr>
        </p:nvSpPr>
        <p:spPr>
          <a:xfrm>
            <a:off x="304800" y="1600200"/>
            <a:ext cx="8294688" cy="5105400"/>
          </a:xfrm>
        </p:spPr>
        <p:txBody>
          <a:bodyPr/>
          <a:lstStyle/>
          <a:p>
            <a:pPr eaLnBrk="1" hangingPunct="1"/>
            <a:r>
              <a:rPr lang="en-US" altLang="en-US" sz="3000"/>
              <a:t>Managing the details of a class implementation is tedious and potentially error-prone.</a:t>
            </a:r>
          </a:p>
          <a:p>
            <a:pPr eaLnBrk="1" hangingPunct="1"/>
            <a:r>
              <a:rPr lang="en-US" altLang="en-US" sz="3000"/>
              <a:t>The C++ compiler can generate a default constructor, copy constructor, copy assignment operator, move constructor, and destructor.</a:t>
            </a:r>
          </a:p>
          <a:p>
            <a:pPr eaLnBrk="1" hangingPunct="1"/>
            <a:r>
              <a:rPr lang="en-US" altLang="en-US" sz="3000"/>
              <a:t>If you provide your own implementation of </a:t>
            </a:r>
            <a:r>
              <a:rPr lang="en-US" altLang="en-US" sz="3000" u="sng"/>
              <a:t>any</a:t>
            </a:r>
            <a:r>
              <a:rPr lang="en-US" altLang="en-US" sz="3000"/>
              <a:t> of these functions, you should provide your own implementation for </a:t>
            </a:r>
            <a:r>
              <a:rPr lang="en-US" altLang="en-US" sz="3000" u="sng"/>
              <a:t>all</a:t>
            </a:r>
            <a:r>
              <a:rPr lang="en-US" altLang="en-US" sz="3000"/>
              <a:t> of them.</a:t>
            </a:r>
          </a:p>
        </p:txBody>
      </p:sp>
      <p:sp>
        <p:nvSpPr>
          <p:cNvPr id="88068" name="Slide Number Placeholder 3">
            <a:extLst>
              <a:ext uri="{FF2B5EF4-FFF2-40B4-BE49-F238E27FC236}">
                <a16:creationId xmlns:a16="http://schemas.microsoft.com/office/drawing/2014/main" id="{06BD35BB-36E7-934B-A7B4-E707267FD664}"/>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7</a:t>
            </a:fld>
            <a:endParaRPr lang="en-US" altLang="en-US" sz="1200"/>
          </a:p>
        </p:txBody>
      </p:sp>
    </p:spTree>
    <p:extLst>
      <p:ext uri="{BB962C8B-B14F-4D97-AF65-F5344CB8AC3E}">
        <p14:creationId xmlns:p14="http://schemas.microsoft.com/office/powerpoint/2010/main" val="14857846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3C23D44A-102B-1443-B91C-23BC357420AC}"/>
              </a:ext>
            </a:extLst>
          </p:cNvPr>
          <p:cNvSpPr>
            <a:spLocks noGrp="1" noChangeArrowheads="1"/>
          </p:cNvSpPr>
          <p:nvPr>
            <p:ph type="title"/>
          </p:nvPr>
        </p:nvSpPr>
        <p:spPr>
          <a:xfrm>
            <a:off x="381000" y="304800"/>
            <a:ext cx="8534400" cy="1143000"/>
          </a:xfrm>
        </p:spPr>
        <p:txBody>
          <a:bodyPr/>
          <a:lstStyle/>
          <a:p>
            <a:pPr eaLnBrk="1" hangingPunct="1"/>
            <a:r>
              <a:rPr lang="en-US" altLang="en-US"/>
              <a:t>11.9  Type Conversion Operators</a:t>
            </a:r>
          </a:p>
        </p:txBody>
      </p:sp>
      <p:sp>
        <p:nvSpPr>
          <p:cNvPr id="105475" name="Rectangle 3">
            <a:extLst>
              <a:ext uri="{FF2B5EF4-FFF2-40B4-BE49-F238E27FC236}">
                <a16:creationId xmlns:a16="http://schemas.microsoft.com/office/drawing/2014/main" id="{C6B611B0-3944-9041-BC25-F4C2602AEFBF}"/>
              </a:ext>
            </a:extLst>
          </p:cNvPr>
          <p:cNvSpPr>
            <a:spLocks noGrp="1" noChangeArrowheads="1"/>
          </p:cNvSpPr>
          <p:nvPr>
            <p:ph idx="1"/>
          </p:nvPr>
        </p:nvSpPr>
        <p:spPr>
          <a:xfrm>
            <a:off x="685800" y="2362200"/>
            <a:ext cx="7924800" cy="3657600"/>
          </a:xfrm>
        </p:spPr>
        <p:txBody>
          <a:bodyPr/>
          <a:lstStyle/>
          <a:p>
            <a:pPr eaLnBrk="1" hangingPunct="1">
              <a:lnSpc>
                <a:spcPct val="80000"/>
              </a:lnSpc>
              <a:spcBef>
                <a:spcPct val="40000"/>
              </a:spcBef>
              <a:buClr>
                <a:schemeClr val="tx1"/>
              </a:buClr>
            </a:pPr>
            <a:r>
              <a:rPr lang="en-US" altLang="en-US">
                <a:solidFill>
                  <a:schemeClr val="accent2"/>
                </a:solidFill>
              </a:rPr>
              <a:t>Conversion Operators</a:t>
            </a:r>
            <a:r>
              <a:rPr lang="en-US" altLang="en-US"/>
              <a:t> are member functions that tell the compiler how to convert an object of the class type to a value of another type</a:t>
            </a:r>
          </a:p>
          <a:p>
            <a:pPr eaLnBrk="1" hangingPunct="1">
              <a:lnSpc>
                <a:spcPct val="80000"/>
              </a:lnSpc>
              <a:spcBef>
                <a:spcPct val="40000"/>
              </a:spcBef>
            </a:pPr>
            <a:r>
              <a:rPr lang="en-US" altLang="en-US"/>
              <a:t>The conversion information provided by the conversion operators is automatically used by the compiler in assignments, initializations, and parameter passing</a:t>
            </a:r>
          </a:p>
        </p:txBody>
      </p:sp>
      <p:sp>
        <p:nvSpPr>
          <p:cNvPr id="105476" name="Slide Number Placeholder 3">
            <a:extLst>
              <a:ext uri="{FF2B5EF4-FFF2-40B4-BE49-F238E27FC236}">
                <a16:creationId xmlns:a16="http://schemas.microsoft.com/office/drawing/2014/main" id="{49D40B59-AED3-E443-B2A6-AD2943BC2DFB}"/>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8</a:t>
            </a:fld>
            <a:endParaRPr lang="en-US" altLang="en-US" sz="1200"/>
          </a:p>
        </p:txBody>
      </p:sp>
    </p:spTree>
    <p:extLst>
      <p:ext uri="{BB962C8B-B14F-4D97-AF65-F5344CB8AC3E}">
        <p14:creationId xmlns:p14="http://schemas.microsoft.com/office/powerpoint/2010/main" val="427730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57C45B05-0C21-0B41-B6DE-61AABE530248}"/>
              </a:ext>
            </a:extLst>
          </p:cNvPr>
          <p:cNvSpPr>
            <a:spLocks noGrp="1" noChangeArrowheads="1"/>
          </p:cNvSpPr>
          <p:nvPr>
            <p:ph type="title"/>
          </p:nvPr>
        </p:nvSpPr>
        <p:spPr>
          <a:xfrm>
            <a:off x="381000" y="228600"/>
            <a:ext cx="8534400" cy="1143000"/>
          </a:xfrm>
        </p:spPr>
        <p:txBody>
          <a:bodyPr/>
          <a:lstStyle/>
          <a:p>
            <a:pPr eaLnBrk="1" hangingPunct="1"/>
            <a:r>
              <a:rPr lang="en-US" altLang="en-US"/>
              <a:t>   Syntax of Conversion Operators</a:t>
            </a:r>
          </a:p>
        </p:txBody>
      </p:sp>
      <p:sp>
        <p:nvSpPr>
          <p:cNvPr id="107523" name="Rectangle 3">
            <a:extLst>
              <a:ext uri="{FF2B5EF4-FFF2-40B4-BE49-F238E27FC236}">
                <a16:creationId xmlns:a16="http://schemas.microsoft.com/office/drawing/2014/main" id="{CEE2B99A-1C72-2945-89E6-B6B78FE4B110}"/>
              </a:ext>
            </a:extLst>
          </p:cNvPr>
          <p:cNvSpPr>
            <a:spLocks noGrp="1" noChangeArrowheads="1"/>
          </p:cNvSpPr>
          <p:nvPr>
            <p:ph idx="1"/>
          </p:nvPr>
        </p:nvSpPr>
        <p:spPr>
          <a:xfrm>
            <a:off x="228600" y="2057400"/>
            <a:ext cx="8610600" cy="4038600"/>
          </a:xfrm>
        </p:spPr>
        <p:txBody>
          <a:bodyPr/>
          <a:lstStyle/>
          <a:p>
            <a:pPr eaLnBrk="1" hangingPunct="1">
              <a:lnSpc>
                <a:spcPct val="80000"/>
              </a:lnSpc>
            </a:pPr>
            <a:r>
              <a:rPr lang="en-US" altLang="en-US"/>
              <a:t>Conversion operator must be a member function of the class you are converting from</a:t>
            </a:r>
          </a:p>
          <a:p>
            <a:pPr eaLnBrk="1" hangingPunct="1">
              <a:lnSpc>
                <a:spcPct val="80000"/>
              </a:lnSpc>
            </a:pPr>
            <a:endParaRPr lang="en-US" altLang="en-US"/>
          </a:p>
          <a:p>
            <a:pPr eaLnBrk="1" hangingPunct="1">
              <a:lnSpc>
                <a:spcPct val="80000"/>
              </a:lnSpc>
              <a:spcBef>
                <a:spcPct val="40000"/>
              </a:spcBef>
            </a:pPr>
            <a:r>
              <a:rPr lang="en-US" altLang="en-US"/>
              <a:t>The name of the operator is the name of the type you are converting to</a:t>
            </a:r>
          </a:p>
          <a:p>
            <a:pPr eaLnBrk="1" hangingPunct="1">
              <a:lnSpc>
                <a:spcPct val="80000"/>
              </a:lnSpc>
              <a:spcBef>
                <a:spcPct val="40000"/>
              </a:spcBef>
            </a:pPr>
            <a:endParaRPr lang="en-US" altLang="en-US"/>
          </a:p>
          <a:p>
            <a:pPr eaLnBrk="1" hangingPunct="1">
              <a:lnSpc>
                <a:spcPct val="80000"/>
              </a:lnSpc>
              <a:spcBef>
                <a:spcPct val="40000"/>
              </a:spcBef>
            </a:pPr>
            <a:r>
              <a:rPr lang="en-US" altLang="en-US"/>
              <a:t>The operator does not specify a return type</a:t>
            </a:r>
          </a:p>
        </p:txBody>
      </p:sp>
      <p:sp>
        <p:nvSpPr>
          <p:cNvPr id="107524" name="Slide Number Placeholder 3">
            <a:extLst>
              <a:ext uri="{FF2B5EF4-FFF2-40B4-BE49-F238E27FC236}">
                <a16:creationId xmlns:a16="http://schemas.microsoft.com/office/drawing/2014/main" id="{0DDCC314-676E-2643-8150-B1293B7B46A6}"/>
              </a:ext>
            </a:extLst>
          </p:cNvPr>
          <p:cNvSpPr>
            <a:spLocks noGrp="1"/>
          </p:cNvSpPr>
          <p:nvPr>
            <p:ph type="sldNum" sz="quarter" idx="10"/>
          </p:nvPr>
        </p:nvSpPr>
        <p:spPr bwMode="auto">
          <a:xfrm>
            <a:off x="6781800" y="6256338"/>
            <a:ext cx="1905000" cy="457200"/>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200" kern="1200" baseline="0" smtClean="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2400" kern="1200" baseline="-250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2400" kern="1200" baseline="-250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US" altLang="en-US"/>
              <a:t>1-</a:t>
            </a:r>
            <a:fld id="{4255B4F5-CD0F-9247-B893-5DFE955790AE}" type="slidenum">
              <a:rPr lang="en-US" altLang="en-US" smtClean="0"/>
              <a:pPr>
                <a:spcBef>
                  <a:spcPct val="0"/>
                </a:spcBef>
                <a:buFontTx/>
                <a:buNone/>
                <a:defRPr/>
              </a:pPr>
              <a:t>9</a:t>
            </a:fld>
            <a:endParaRPr lang="en-US" altLang="en-US" sz="1200"/>
          </a:p>
        </p:txBody>
      </p:sp>
    </p:spTree>
    <p:extLst>
      <p:ext uri="{BB962C8B-B14F-4D97-AF65-F5344CB8AC3E}">
        <p14:creationId xmlns:p14="http://schemas.microsoft.com/office/powerpoint/2010/main" val="21028747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TC101790490[[fn=Decatur]]</Template>
  <TotalTime>3340</TotalTime>
  <Words>991</Words>
  <Application>Microsoft Macintosh PowerPoint</Application>
  <PresentationFormat>On-screen Show (4:3)</PresentationFormat>
  <Paragraphs>152</Paragraphs>
  <Slides>14</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Courier New</vt:lpstr>
      <vt:lpstr>Tahoma</vt:lpstr>
      <vt:lpstr>Times New Roman</vt:lpstr>
      <vt:lpstr>Office Theme</vt:lpstr>
      <vt:lpstr>11.7  Rvalue References and Move Operations</vt:lpstr>
      <vt:lpstr>Rvalue Reference</vt:lpstr>
      <vt:lpstr>Rvalue Reference</vt:lpstr>
      <vt:lpstr>Move Assignment, Move Constructor</vt:lpstr>
      <vt:lpstr>Move Assignment/Constructor Details</vt:lpstr>
      <vt:lpstr>Moving is Not New</vt:lpstr>
      <vt:lpstr>Default Class Operations</vt:lpstr>
      <vt:lpstr>11.9  Type Conversion Operators</vt:lpstr>
      <vt:lpstr>   Syntax of Conversion Operators</vt:lpstr>
      <vt:lpstr> Conversion Operator Example</vt:lpstr>
      <vt:lpstr>11.10  Convert Constructors</vt:lpstr>
      <vt:lpstr>Example of a Convert Constructor</vt:lpstr>
      <vt:lpstr>Uses of Convert Constructors</vt:lpstr>
      <vt:lpstr>Uses of Convert Constructors</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M Lowe</dc:creator>
  <cp:lastModifiedBy>Microsoft Office User</cp:lastModifiedBy>
  <cp:revision>64</cp:revision>
  <cp:lastPrinted>2018-10-30T20:49:06Z</cp:lastPrinted>
  <dcterms:created xsi:type="dcterms:W3CDTF">2013-06-20T05:02:42Z</dcterms:created>
  <dcterms:modified xsi:type="dcterms:W3CDTF">2019-04-01T16:32:14Z</dcterms:modified>
</cp:coreProperties>
</file>